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sldIdLst>
    <p:sldId id="257" r:id="rId2"/>
    <p:sldId id="258" r:id="rId3"/>
    <p:sldId id="284" r:id="rId4"/>
    <p:sldId id="256" r:id="rId5"/>
    <p:sldId id="286" r:id="rId6"/>
    <p:sldId id="291" r:id="rId7"/>
    <p:sldId id="298" r:id="rId8"/>
    <p:sldId id="299" r:id="rId9"/>
    <p:sldId id="300" r:id="rId10"/>
    <p:sldId id="301" r:id="rId11"/>
    <p:sldId id="292" r:id="rId12"/>
    <p:sldId id="294" r:id="rId13"/>
    <p:sldId id="295" r:id="rId14"/>
    <p:sldId id="296" r:id="rId15"/>
    <p:sldId id="293" r:id="rId16"/>
    <p:sldId id="288" r:id="rId17"/>
  </p:sldIdLst>
  <p:sldSz cx="12192000" cy="6858000"/>
  <p:notesSz cx="6858000" cy="9144000"/>
  <p:defaultText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936" y="7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a:solidFill>
                  <a:srgbClr val="C00000"/>
                </a:solidFill>
                <a:latin typeface="Segoe UI Black" panose="020B0A02040204020203" pitchFamily="34" charset="0"/>
                <a:ea typeface="Segoe UI Black" panose="020B0A02040204020203" pitchFamily="34" charset="0"/>
              </a:defRPr>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08080"/>
                </a:solidFill>
                <a:latin typeface="Segoe UI Black" panose="020B0A02040204020203" pitchFamily="34" charset="0"/>
                <a:ea typeface="Segoe UI Black" panose="020B0A02040204020203" pitchFamily="34" charset="0"/>
              </a:defRPr>
            </a:lvl1pPr>
            <a:lvl2pPr marL="457246" indent="0" algn="ctr">
              <a:buNone/>
              <a:defRPr sz="2000"/>
            </a:lvl2pPr>
            <a:lvl3pPr marL="914492" indent="0" algn="ctr">
              <a:buNone/>
              <a:defRPr sz="1800"/>
            </a:lvl3pPr>
            <a:lvl4pPr marL="1371738" indent="0" algn="ctr">
              <a:buNone/>
              <a:defRPr sz="1600"/>
            </a:lvl4pPr>
            <a:lvl5pPr marL="1828983" indent="0" algn="ctr">
              <a:buNone/>
              <a:defRPr sz="1600"/>
            </a:lvl5pPr>
            <a:lvl6pPr marL="2286228" indent="0" algn="ctr">
              <a:buNone/>
              <a:defRPr sz="1600"/>
            </a:lvl6pPr>
            <a:lvl7pPr marL="2743475" indent="0" algn="ctr">
              <a:buNone/>
              <a:defRPr sz="1600"/>
            </a:lvl7pPr>
            <a:lvl8pPr marL="3200720" indent="0" algn="ctr">
              <a:buNone/>
              <a:defRPr sz="1600"/>
            </a:lvl8pPr>
            <a:lvl9pPr marL="3657966"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3340687-F0A6-4844-9D0E-4A71047B582E}" type="datetime1">
              <a:rPr lang="en-GB" smtClean="0"/>
              <a:t>14/04/2025</a:t>
            </a:fld>
            <a:endParaRPr lang="en-GB"/>
          </a:p>
        </p:txBody>
      </p:sp>
      <p:sp>
        <p:nvSpPr>
          <p:cNvPr id="5" name="Footer Placeholder 4"/>
          <p:cNvSpPr>
            <a:spLocks noGrp="1"/>
          </p:cNvSpPr>
          <p:nvPr>
            <p:ph type="ftr" sz="quarter" idx="11"/>
          </p:nvPr>
        </p:nvSpPr>
        <p:spPr/>
        <p:txBody>
          <a:bodyPr/>
          <a:lstStyle/>
          <a:p>
            <a:r>
              <a:rPr lang="en-GB"/>
              <a:t>KIẾN THỨC - KỸ NĂNG - SÁNG TẠO - HỘI NHẬP</a:t>
            </a:r>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069007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85F13F3-5CA4-464A-A58E-B619976AB19A}" type="datetime1">
              <a:rPr lang="en-GB" smtClean="0"/>
              <a:t>14/04/2025</a:t>
            </a:fld>
            <a:endParaRPr lang="en-GB"/>
          </a:p>
        </p:txBody>
      </p:sp>
      <p:sp>
        <p:nvSpPr>
          <p:cNvPr id="5" name="Footer Placeholder 4"/>
          <p:cNvSpPr>
            <a:spLocks noGrp="1"/>
          </p:cNvSpPr>
          <p:nvPr>
            <p:ph type="ftr" sz="quarter" idx="11"/>
          </p:nvPr>
        </p:nvSpPr>
        <p:spPr/>
        <p:txBody>
          <a:bodyPr/>
          <a:lstStyle/>
          <a:p>
            <a:r>
              <a:rPr lang="en-GB"/>
              <a:t>KIẾN THỨC - KỸ NĂNG - SÁNG TẠO - HỘI NHẬP</a:t>
            </a:r>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767026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580203B-5407-419A-8A7D-10870893C35F}" type="datetime1">
              <a:rPr lang="en-GB" smtClean="0"/>
              <a:t>14/04/2025</a:t>
            </a:fld>
            <a:endParaRPr lang="en-GB"/>
          </a:p>
        </p:txBody>
      </p:sp>
      <p:sp>
        <p:nvSpPr>
          <p:cNvPr id="5" name="Footer Placeholder 4"/>
          <p:cNvSpPr>
            <a:spLocks noGrp="1"/>
          </p:cNvSpPr>
          <p:nvPr>
            <p:ph type="ftr" sz="quarter" idx="11"/>
          </p:nvPr>
        </p:nvSpPr>
        <p:spPr/>
        <p:txBody>
          <a:bodyPr/>
          <a:lstStyle/>
          <a:p>
            <a:r>
              <a:rPr lang="en-GB"/>
              <a:t>KIẾN THỨC - KỸ NĂNG - SÁNG TẠO - HỘI NHẬP</a:t>
            </a:r>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58712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5848B"/>
                </a:solidFill>
              </a:defRPr>
            </a:lvl1pPr>
          </a:lstStyle>
          <a:p>
            <a:r>
              <a:rPr lang="en-US"/>
              <a:t>Click to edit Master title style</a:t>
            </a:r>
            <a:endParaRPr lang="en-GB"/>
          </a:p>
        </p:txBody>
      </p:sp>
      <p:sp>
        <p:nvSpPr>
          <p:cNvPr id="3" name="Content Placeholder 2"/>
          <p:cNvSpPr>
            <a:spLocks noGrp="1"/>
          </p:cNvSpPr>
          <p:nvPr>
            <p:ph idx="1"/>
          </p:nvPr>
        </p:nvSpPr>
        <p:spPr/>
        <p:txBody>
          <a:bodyPr/>
          <a:lstStyle>
            <a:lvl1pPr marL="0" indent="0" algn="just">
              <a:buFontTx/>
              <a:buNone/>
              <a:defRPr/>
            </a:lvl1pPr>
            <a:lvl2pPr marL="457245" indent="0" algn="just">
              <a:buFontTx/>
              <a:buNone/>
              <a:defRPr/>
            </a:lvl2pPr>
            <a:lvl3pPr marL="914491" indent="0" algn="just">
              <a:buFontTx/>
              <a:buNone/>
              <a:defRPr/>
            </a:lvl3pPr>
            <a:lvl4pPr marL="1371737" indent="0" algn="just">
              <a:buFontTx/>
              <a:buNone/>
              <a:defRPr/>
            </a:lvl4pPr>
            <a:lvl5pPr marL="1828983" indent="0" algn="just">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solidFill>
                  <a:schemeClr val="bg1"/>
                </a:solidFill>
              </a:defRPr>
            </a:lvl1pPr>
          </a:lstStyle>
          <a:p>
            <a:fld id="{19E0BBC2-331D-455A-8F34-6CACAAA7B272}" type="datetime1">
              <a:rPr lang="en-GB" smtClean="0"/>
              <a:pPr/>
              <a:t>14/04/2025</a:t>
            </a:fld>
            <a:endParaRPr lang="en-GB"/>
          </a:p>
        </p:txBody>
      </p:sp>
      <p:sp>
        <p:nvSpPr>
          <p:cNvPr id="5" name="Footer Placeholder 4"/>
          <p:cNvSpPr>
            <a:spLocks noGrp="1"/>
          </p:cNvSpPr>
          <p:nvPr>
            <p:ph type="ftr" sz="quarter" idx="11"/>
          </p:nvPr>
        </p:nvSpPr>
        <p:spPr/>
        <p:txBody>
          <a:bodyPr/>
          <a:lstStyle/>
          <a:p>
            <a:r>
              <a:rPr lang="en-GB"/>
              <a:t>KIẾN THỨC - KỸ NĂNG - SÁNG TẠO - HỘI NHẬP</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A3D6EC1-CEF0-44B9-AC69-1554EEB371D5}" type="slidenum">
              <a:rPr lang="en-GB" smtClean="0"/>
              <a:pPr/>
              <a:t>‹#›</a:t>
            </a:fld>
            <a:endParaRPr lang="en-GB"/>
          </a:p>
        </p:txBody>
      </p:sp>
    </p:spTree>
    <p:extLst>
      <p:ext uri="{BB962C8B-B14F-4D97-AF65-F5344CB8AC3E}">
        <p14:creationId xmlns:p14="http://schemas.microsoft.com/office/powerpoint/2010/main" val="4264427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2"/>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7"/>
            <a:ext cx="10515600" cy="1500187"/>
          </a:xfrm>
        </p:spPr>
        <p:txBody>
          <a:bodyPr/>
          <a:lstStyle>
            <a:lvl1pPr marL="0" indent="0">
              <a:buNone/>
              <a:defRPr sz="2400">
                <a:solidFill>
                  <a:schemeClr val="tx1">
                    <a:tint val="75000"/>
                  </a:schemeClr>
                </a:solidFill>
              </a:defRPr>
            </a:lvl1pPr>
            <a:lvl2pPr marL="457246" indent="0">
              <a:buNone/>
              <a:defRPr sz="2000">
                <a:solidFill>
                  <a:schemeClr val="tx1">
                    <a:tint val="75000"/>
                  </a:schemeClr>
                </a:solidFill>
              </a:defRPr>
            </a:lvl2pPr>
            <a:lvl3pPr marL="914492" indent="0">
              <a:buNone/>
              <a:defRPr sz="1800">
                <a:solidFill>
                  <a:schemeClr val="tx1">
                    <a:tint val="75000"/>
                  </a:schemeClr>
                </a:solidFill>
              </a:defRPr>
            </a:lvl3pPr>
            <a:lvl4pPr marL="1371738" indent="0">
              <a:buNone/>
              <a:defRPr sz="1600">
                <a:solidFill>
                  <a:schemeClr val="tx1">
                    <a:tint val="75000"/>
                  </a:schemeClr>
                </a:solidFill>
              </a:defRPr>
            </a:lvl4pPr>
            <a:lvl5pPr marL="1828983" indent="0">
              <a:buNone/>
              <a:defRPr sz="1600">
                <a:solidFill>
                  <a:schemeClr val="tx1">
                    <a:tint val="75000"/>
                  </a:schemeClr>
                </a:solidFill>
              </a:defRPr>
            </a:lvl5pPr>
            <a:lvl6pPr marL="2286228" indent="0">
              <a:buNone/>
              <a:defRPr sz="1600">
                <a:solidFill>
                  <a:schemeClr val="tx1">
                    <a:tint val="75000"/>
                  </a:schemeClr>
                </a:solidFill>
              </a:defRPr>
            </a:lvl6pPr>
            <a:lvl7pPr marL="2743475" indent="0">
              <a:buNone/>
              <a:defRPr sz="1600">
                <a:solidFill>
                  <a:schemeClr val="tx1">
                    <a:tint val="75000"/>
                  </a:schemeClr>
                </a:solidFill>
              </a:defRPr>
            </a:lvl7pPr>
            <a:lvl8pPr marL="3200720" indent="0">
              <a:buNone/>
              <a:defRPr sz="1600">
                <a:solidFill>
                  <a:schemeClr val="tx1">
                    <a:tint val="75000"/>
                  </a:schemeClr>
                </a:solidFill>
              </a:defRPr>
            </a:lvl8pPr>
            <a:lvl9pPr marL="365796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796F3C-EA11-4B8E-A5D6-898715DAA61A}" type="datetime1">
              <a:rPr lang="en-GB" smtClean="0"/>
              <a:t>14/04/2025</a:t>
            </a:fld>
            <a:endParaRPr lang="en-GB"/>
          </a:p>
        </p:txBody>
      </p:sp>
      <p:sp>
        <p:nvSpPr>
          <p:cNvPr id="5" name="Footer Placeholder 4"/>
          <p:cNvSpPr>
            <a:spLocks noGrp="1"/>
          </p:cNvSpPr>
          <p:nvPr>
            <p:ph type="ftr" sz="quarter" idx="11"/>
          </p:nvPr>
        </p:nvSpPr>
        <p:spPr/>
        <p:txBody>
          <a:bodyPr/>
          <a:lstStyle/>
          <a:p>
            <a:r>
              <a:rPr lang="en-GB"/>
              <a:t>KIẾN THỨC - KỸ NĂNG - SÁNG TẠO - HỘI NHẬP</a:t>
            </a:r>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405370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8080"/>
                </a:solidFill>
              </a:defRPr>
            </a:lvl1pPr>
          </a:lstStyle>
          <a:p>
            <a:r>
              <a:rPr lang="en-US"/>
              <a:t>Click to edit Master title style</a:t>
            </a:r>
            <a:endParaRPr lang="en-GB"/>
          </a:p>
        </p:txBody>
      </p:sp>
      <p:sp>
        <p:nvSpPr>
          <p:cNvPr id="3" name="Content Placeholder 2"/>
          <p:cNvSpPr>
            <a:spLocks noGrp="1"/>
          </p:cNvSpPr>
          <p:nvPr>
            <p:ph sz="half" idx="1"/>
          </p:nvPr>
        </p:nvSpPr>
        <p:spPr>
          <a:xfrm>
            <a:off x="838200" y="2095130"/>
            <a:ext cx="5181600" cy="40818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2095129"/>
            <a:ext cx="5181600" cy="40818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DE42CF6-A011-4145-8138-B18222BE784F}" type="datetime1">
              <a:rPr lang="en-GB" smtClean="0"/>
              <a:t>14/04/2025</a:t>
            </a:fld>
            <a:endParaRPr lang="en-GB"/>
          </a:p>
        </p:txBody>
      </p:sp>
      <p:sp>
        <p:nvSpPr>
          <p:cNvPr id="6" name="Footer Placeholder 5"/>
          <p:cNvSpPr>
            <a:spLocks noGrp="1"/>
          </p:cNvSpPr>
          <p:nvPr>
            <p:ph type="ftr" sz="quarter" idx="11"/>
          </p:nvPr>
        </p:nvSpPr>
        <p:spPr/>
        <p:txBody>
          <a:bodyPr/>
          <a:lstStyle/>
          <a:p>
            <a:r>
              <a:rPr lang="en-GB"/>
              <a:t>KIẾN THỨC - KỸ NĂNG - SÁNG TẠO - HỘI NHẬP</a:t>
            </a:r>
          </a:p>
        </p:txBody>
      </p:sp>
      <p:sp>
        <p:nvSpPr>
          <p:cNvPr id="7" name="Slide Number Placeholder 6"/>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1710018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866776"/>
            <a:ext cx="10515600" cy="823912"/>
          </a:xfrm>
        </p:spPr>
        <p:txBody>
          <a:bodyPr/>
          <a:lstStyle/>
          <a:p>
            <a:r>
              <a:rPr lang="en-US"/>
              <a:t>Click to edit Master title style</a:t>
            </a:r>
            <a:endParaRPr lang="en-GB"/>
          </a:p>
        </p:txBody>
      </p:sp>
      <p:sp>
        <p:nvSpPr>
          <p:cNvPr id="3" name="Text Placeholder 2"/>
          <p:cNvSpPr>
            <a:spLocks noGrp="1"/>
          </p:cNvSpPr>
          <p:nvPr>
            <p:ph type="body" idx="1"/>
          </p:nvPr>
        </p:nvSpPr>
        <p:spPr>
          <a:xfrm>
            <a:off x="839791" y="1857375"/>
            <a:ext cx="5157787" cy="647700"/>
          </a:xfrm>
        </p:spPr>
        <p:txBody>
          <a:bodyPr anchor="b"/>
          <a:lstStyle>
            <a:lvl1pPr marL="0" indent="0">
              <a:buNone/>
              <a:defRPr sz="2400" b="1"/>
            </a:lvl1pPr>
            <a:lvl2pPr marL="457246" indent="0">
              <a:buNone/>
              <a:defRPr sz="2000" b="1"/>
            </a:lvl2pPr>
            <a:lvl3pPr marL="914492" indent="0">
              <a:buNone/>
              <a:defRPr sz="1800" b="1"/>
            </a:lvl3pPr>
            <a:lvl4pPr marL="1371738" indent="0">
              <a:buNone/>
              <a:defRPr sz="1600" b="1"/>
            </a:lvl4pPr>
            <a:lvl5pPr marL="1828983" indent="0">
              <a:buNone/>
              <a:defRPr sz="1600" b="1"/>
            </a:lvl5pPr>
            <a:lvl6pPr marL="2286228" indent="0">
              <a:buNone/>
              <a:defRPr sz="1600" b="1"/>
            </a:lvl6pPr>
            <a:lvl7pPr marL="2743475" indent="0">
              <a:buNone/>
              <a:defRPr sz="1600" b="1"/>
            </a:lvl7pPr>
            <a:lvl8pPr marL="3200720" indent="0">
              <a:buNone/>
              <a:defRPr sz="1600" b="1"/>
            </a:lvl8pPr>
            <a:lvl9pPr marL="3657966"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1"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857375"/>
            <a:ext cx="5183188" cy="647700"/>
          </a:xfrm>
        </p:spPr>
        <p:txBody>
          <a:bodyPr anchor="b"/>
          <a:lstStyle>
            <a:lvl1pPr marL="0" indent="0">
              <a:buNone/>
              <a:defRPr sz="2400" b="1"/>
            </a:lvl1pPr>
            <a:lvl2pPr marL="457246" indent="0">
              <a:buNone/>
              <a:defRPr sz="2000" b="1"/>
            </a:lvl2pPr>
            <a:lvl3pPr marL="914492" indent="0">
              <a:buNone/>
              <a:defRPr sz="1800" b="1"/>
            </a:lvl3pPr>
            <a:lvl4pPr marL="1371738" indent="0">
              <a:buNone/>
              <a:defRPr sz="1600" b="1"/>
            </a:lvl4pPr>
            <a:lvl5pPr marL="1828983" indent="0">
              <a:buNone/>
              <a:defRPr sz="1600" b="1"/>
            </a:lvl5pPr>
            <a:lvl6pPr marL="2286228" indent="0">
              <a:buNone/>
              <a:defRPr sz="1600" b="1"/>
            </a:lvl6pPr>
            <a:lvl7pPr marL="2743475" indent="0">
              <a:buNone/>
              <a:defRPr sz="1600" b="1"/>
            </a:lvl7pPr>
            <a:lvl8pPr marL="3200720" indent="0">
              <a:buNone/>
              <a:defRPr sz="1600" b="1"/>
            </a:lvl8pPr>
            <a:lvl9pPr marL="365796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6776141-2144-4216-A5D8-625EEC9D46A7}" type="datetime1">
              <a:rPr lang="en-GB" smtClean="0"/>
              <a:t>14/04/2025</a:t>
            </a:fld>
            <a:endParaRPr lang="en-GB"/>
          </a:p>
        </p:txBody>
      </p:sp>
      <p:sp>
        <p:nvSpPr>
          <p:cNvPr id="8" name="Footer Placeholder 7"/>
          <p:cNvSpPr>
            <a:spLocks noGrp="1"/>
          </p:cNvSpPr>
          <p:nvPr>
            <p:ph type="ftr" sz="quarter" idx="11"/>
          </p:nvPr>
        </p:nvSpPr>
        <p:spPr/>
        <p:txBody>
          <a:bodyPr/>
          <a:lstStyle/>
          <a:p>
            <a:r>
              <a:rPr lang="en-GB"/>
              <a:t>KIẾN THỨC - KỸ NĂNG - SÁNG TẠO - HỘI NHẬP</a:t>
            </a:r>
          </a:p>
        </p:txBody>
      </p:sp>
      <p:sp>
        <p:nvSpPr>
          <p:cNvPr id="9" name="Slide Number Placeholder 8"/>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913579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5231884-8841-474E-B980-3663B77BB24B}" type="datetime1">
              <a:rPr lang="en-GB" smtClean="0"/>
              <a:t>14/04/2025</a:t>
            </a:fld>
            <a:endParaRPr lang="en-GB"/>
          </a:p>
        </p:txBody>
      </p:sp>
      <p:sp>
        <p:nvSpPr>
          <p:cNvPr id="4" name="Footer Placeholder 3"/>
          <p:cNvSpPr>
            <a:spLocks noGrp="1"/>
          </p:cNvSpPr>
          <p:nvPr>
            <p:ph type="ftr" sz="quarter" idx="11"/>
          </p:nvPr>
        </p:nvSpPr>
        <p:spPr/>
        <p:txBody>
          <a:bodyPr/>
          <a:lstStyle/>
          <a:p>
            <a:r>
              <a:rPr lang="en-GB"/>
              <a:t>KIẾN THỨC - KỸ NĂNG - SÁNG TẠO - HỘI NHẬP</a:t>
            </a:r>
          </a:p>
        </p:txBody>
      </p:sp>
      <p:sp>
        <p:nvSpPr>
          <p:cNvPr id="5" name="Slide Number Placeholder 4"/>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539901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1E740A-6F50-4770-9109-746EC93EBE8F}" type="datetime1">
              <a:rPr lang="en-GB" smtClean="0"/>
              <a:t>14/04/2025</a:t>
            </a:fld>
            <a:endParaRPr lang="en-GB"/>
          </a:p>
        </p:txBody>
      </p:sp>
      <p:sp>
        <p:nvSpPr>
          <p:cNvPr id="3" name="Footer Placeholder 2"/>
          <p:cNvSpPr>
            <a:spLocks noGrp="1"/>
          </p:cNvSpPr>
          <p:nvPr>
            <p:ph type="ftr" sz="quarter" idx="11"/>
          </p:nvPr>
        </p:nvSpPr>
        <p:spPr/>
        <p:txBody>
          <a:bodyPr/>
          <a:lstStyle/>
          <a:p>
            <a:r>
              <a:rPr lang="en-GB"/>
              <a:t>KIẾN THỨC - KỸ NĂNG - SÁNG TẠO - HỘI NHẬP</a:t>
            </a:r>
          </a:p>
        </p:txBody>
      </p:sp>
      <p:sp>
        <p:nvSpPr>
          <p:cNvPr id="4" name="Slide Number Placeholder 3"/>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405701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987428"/>
            <a:ext cx="3932237" cy="1069975"/>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91" y="2057400"/>
            <a:ext cx="3932237" cy="3811588"/>
          </a:xfrm>
        </p:spPr>
        <p:txBody>
          <a:bodyPr/>
          <a:lstStyle>
            <a:lvl1pPr marL="0" indent="0">
              <a:buNone/>
              <a:defRPr sz="1600"/>
            </a:lvl1pPr>
            <a:lvl2pPr marL="457246" indent="0">
              <a:buNone/>
              <a:defRPr sz="1400"/>
            </a:lvl2pPr>
            <a:lvl3pPr marL="914492" indent="0">
              <a:buNone/>
              <a:defRPr sz="1200"/>
            </a:lvl3pPr>
            <a:lvl4pPr marL="1371738" indent="0">
              <a:buNone/>
              <a:defRPr sz="1000"/>
            </a:lvl4pPr>
            <a:lvl5pPr marL="1828983" indent="0">
              <a:buNone/>
              <a:defRPr sz="1000"/>
            </a:lvl5pPr>
            <a:lvl6pPr marL="2286228" indent="0">
              <a:buNone/>
              <a:defRPr sz="1000"/>
            </a:lvl6pPr>
            <a:lvl7pPr marL="2743475" indent="0">
              <a:buNone/>
              <a:defRPr sz="1000"/>
            </a:lvl7pPr>
            <a:lvl8pPr marL="3200720" indent="0">
              <a:buNone/>
              <a:defRPr sz="1000"/>
            </a:lvl8pPr>
            <a:lvl9pPr marL="365796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933542-D7FF-4C5D-BCD1-FC068661ADB1}" type="datetime1">
              <a:rPr lang="en-GB" smtClean="0"/>
              <a:t>14/04/2025</a:t>
            </a:fld>
            <a:endParaRPr lang="en-GB"/>
          </a:p>
        </p:txBody>
      </p:sp>
      <p:sp>
        <p:nvSpPr>
          <p:cNvPr id="6" name="Footer Placeholder 5"/>
          <p:cNvSpPr>
            <a:spLocks noGrp="1"/>
          </p:cNvSpPr>
          <p:nvPr>
            <p:ph type="ftr" sz="quarter" idx="11"/>
          </p:nvPr>
        </p:nvSpPr>
        <p:spPr/>
        <p:txBody>
          <a:bodyPr/>
          <a:lstStyle/>
          <a:p>
            <a:r>
              <a:rPr lang="en-GB"/>
              <a:t>KIẾN THỨC - KỸ NĂNG - SÁNG TẠO - HỘI NHẬP</a:t>
            </a:r>
          </a:p>
        </p:txBody>
      </p:sp>
      <p:sp>
        <p:nvSpPr>
          <p:cNvPr id="7" name="Slide Number Placeholder 6"/>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556821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46" indent="0">
              <a:buNone/>
              <a:defRPr sz="2800"/>
            </a:lvl2pPr>
            <a:lvl3pPr marL="914492" indent="0">
              <a:buNone/>
              <a:defRPr sz="2400"/>
            </a:lvl3pPr>
            <a:lvl4pPr marL="1371738" indent="0">
              <a:buNone/>
              <a:defRPr sz="2000"/>
            </a:lvl4pPr>
            <a:lvl5pPr marL="1828983" indent="0">
              <a:buNone/>
              <a:defRPr sz="2000"/>
            </a:lvl5pPr>
            <a:lvl6pPr marL="2286228" indent="0">
              <a:buNone/>
              <a:defRPr sz="2000"/>
            </a:lvl6pPr>
            <a:lvl7pPr marL="2743475" indent="0">
              <a:buNone/>
              <a:defRPr sz="2000"/>
            </a:lvl7pPr>
            <a:lvl8pPr marL="3200720" indent="0">
              <a:buNone/>
              <a:defRPr sz="2000"/>
            </a:lvl8pPr>
            <a:lvl9pPr marL="3657966"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91" y="2057400"/>
            <a:ext cx="3932237" cy="3811588"/>
          </a:xfrm>
        </p:spPr>
        <p:txBody>
          <a:bodyPr/>
          <a:lstStyle>
            <a:lvl1pPr marL="0" indent="0">
              <a:buNone/>
              <a:defRPr sz="1600"/>
            </a:lvl1pPr>
            <a:lvl2pPr marL="457246" indent="0">
              <a:buNone/>
              <a:defRPr sz="1400"/>
            </a:lvl2pPr>
            <a:lvl3pPr marL="914492" indent="0">
              <a:buNone/>
              <a:defRPr sz="1200"/>
            </a:lvl3pPr>
            <a:lvl4pPr marL="1371738" indent="0">
              <a:buNone/>
              <a:defRPr sz="1000"/>
            </a:lvl4pPr>
            <a:lvl5pPr marL="1828983" indent="0">
              <a:buNone/>
              <a:defRPr sz="1000"/>
            </a:lvl5pPr>
            <a:lvl6pPr marL="2286228" indent="0">
              <a:buNone/>
              <a:defRPr sz="1000"/>
            </a:lvl6pPr>
            <a:lvl7pPr marL="2743475" indent="0">
              <a:buNone/>
              <a:defRPr sz="1000"/>
            </a:lvl7pPr>
            <a:lvl8pPr marL="3200720" indent="0">
              <a:buNone/>
              <a:defRPr sz="1000"/>
            </a:lvl8pPr>
            <a:lvl9pPr marL="365796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A70A37-54E1-46AB-854A-7F4CAEAC5932}" type="datetime1">
              <a:rPr lang="en-GB" smtClean="0"/>
              <a:t>14/04/2025</a:t>
            </a:fld>
            <a:endParaRPr lang="en-GB"/>
          </a:p>
        </p:txBody>
      </p:sp>
      <p:sp>
        <p:nvSpPr>
          <p:cNvPr id="6" name="Footer Placeholder 5"/>
          <p:cNvSpPr>
            <a:spLocks noGrp="1"/>
          </p:cNvSpPr>
          <p:nvPr>
            <p:ph type="ftr" sz="quarter" idx="11"/>
          </p:nvPr>
        </p:nvSpPr>
        <p:spPr/>
        <p:txBody>
          <a:bodyPr/>
          <a:lstStyle/>
          <a:p>
            <a:r>
              <a:rPr lang="en-GB"/>
              <a:t>KIẾN THỨC - KỸ NĂNG - SÁNG TẠO - HỘI NHẬP</a:t>
            </a:r>
          </a:p>
        </p:txBody>
      </p:sp>
      <p:sp>
        <p:nvSpPr>
          <p:cNvPr id="7" name="Slide Number Placeholder 6"/>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1289903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28232"/>
            <a:ext cx="10515600" cy="76741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2175030"/>
            <a:ext cx="10515600" cy="40019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bg1"/>
                </a:solidFill>
              </a:defRPr>
            </a:lvl1pPr>
          </a:lstStyle>
          <a:p>
            <a:fld id="{4C18046E-BA9B-4548-A8AC-F9F2F702B23B}" type="datetime1">
              <a:rPr lang="en-GB" smtClean="0"/>
              <a:pPr/>
              <a:t>14/04/2025</a:t>
            </a:fld>
            <a:endParaRPr lang="en-GB"/>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rgbClr val="C00000"/>
                </a:solidFill>
              </a:defRPr>
            </a:lvl1pPr>
          </a:lstStyle>
          <a:p>
            <a:r>
              <a:rPr lang="en-GB"/>
              <a:t>KIẾN THỨC - KỸ NĂNG - SÁNG TẠO - HỘI NHẬP</a:t>
            </a: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bg1"/>
                </a:solidFill>
              </a:defRPr>
            </a:lvl1pPr>
          </a:lstStyle>
          <a:p>
            <a:fld id="{AA3D6EC1-CEF0-44B9-AC69-1554EEB371D5}" type="slidenum">
              <a:rPr lang="en-GB" smtClean="0"/>
              <a:pPr/>
              <a:t>‹#›</a:t>
            </a:fld>
            <a:endParaRPr lang="en-GB"/>
          </a:p>
        </p:txBody>
      </p:sp>
      <p:sp>
        <p:nvSpPr>
          <p:cNvPr id="7" name="Title 1">
            <a:extLst>
              <a:ext uri="{FF2B5EF4-FFF2-40B4-BE49-F238E27FC236}">
                <a16:creationId xmlns:a16="http://schemas.microsoft.com/office/drawing/2014/main" id="{03F9058A-D643-E990-0257-69C3B7F9EF2C}"/>
              </a:ext>
            </a:extLst>
          </p:cNvPr>
          <p:cNvSpPr txBox="1">
            <a:spLocks/>
          </p:cNvSpPr>
          <p:nvPr/>
        </p:nvSpPr>
        <p:spPr>
          <a:xfrm>
            <a:off x="5344358" y="228539"/>
            <a:ext cx="6847642" cy="6890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400" b="1">
                <a:solidFill>
                  <a:srgbClr val="008080"/>
                </a:solidFill>
              </a:rPr>
              <a:t>TRƯỜNG ĐẠI HỌC GIAO THÔNG VẬN TẢI </a:t>
            </a:r>
            <a:br>
              <a:rPr lang="en-US" sz="2400" b="1">
                <a:solidFill>
                  <a:srgbClr val="008080"/>
                </a:solidFill>
              </a:rPr>
            </a:br>
            <a:r>
              <a:rPr lang="en-US" sz="2400" b="1">
                <a:solidFill>
                  <a:srgbClr val="008080"/>
                </a:solidFill>
              </a:rPr>
              <a:t>THÀNH PHỐ HỒ CHÍ MINH</a:t>
            </a:r>
            <a:endParaRPr lang="en-GB" sz="2400" b="1" dirty="0"/>
          </a:p>
        </p:txBody>
      </p:sp>
      <p:pic>
        <p:nvPicPr>
          <p:cNvPr id="9" name="Picture 8" descr="A colorful text on a black background&#10;&#10;Description automatically generated">
            <a:extLst>
              <a:ext uri="{FF2B5EF4-FFF2-40B4-BE49-F238E27FC236}">
                <a16:creationId xmlns:a16="http://schemas.microsoft.com/office/drawing/2014/main" id="{1F84E451-A81F-AB53-8B68-037D26E3E5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7554" y="186586"/>
            <a:ext cx="3931920" cy="748375"/>
          </a:xfrm>
          <a:prstGeom prst="rect">
            <a:avLst/>
          </a:prstGeom>
        </p:spPr>
      </p:pic>
    </p:spTree>
    <p:extLst>
      <p:ext uri="{BB962C8B-B14F-4D97-AF65-F5344CB8AC3E}">
        <p14:creationId xmlns:p14="http://schemas.microsoft.com/office/powerpoint/2010/main" val="3760992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92" rtl="0" eaLnBrk="1" latinLnBrk="0" hangingPunct="1">
        <a:lnSpc>
          <a:spcPct val="90000"/>
        </a:lnSpc>
        <a:spcBef>
          <a:spcPct val="0"/>
        </a:spcBef>
        <a:buNone/>
        <a:defRPr sz="4400" kern="1200">
          <a:solidFill>
            <a:srgbClr val="15848B"/>
          </a:solidFill>
          <a:latin typeface="Segoe UI Black" panose="020B0A02040204020203" pitchFamily="34" charset="0"/>
          <a:ea typeface="Segoe UI Black" panose="020B0A02040204020203" pitchFamily="34" charset="0"/>
          <a:cs typeface="Times New Roman" panose="02020603050405020304" pitchFamily="18" charset="0"/>
        </a:defRPr>
      </a:lvl1pPr>
    </p:titleStyle>
    <p:bodyStyle>
      <a:lvl1pPr marL="0" indent="0" algn="l" defTabSz="914492" rtl="0" eaLnBrk="1" latinLnBrk="0" hangingPunct="1">
        <a:lnSpc>
          <a:spcPct val="90000"/>
        </a:lnSpc>
        <a:spcBef>
          <a:spcPts val="1000"/>
        </a:spcBef>
        <a:buFontTx/>
        <a:buNone/>
        <a:defRPr sz="3200" kern="1200">
          <a:solidFill>
            <a:schemeClr val="tx1"/>
          </a:solidFill>
          <a:latin typeface="Times New Roman" panose="02020603050405020304" pitchFamily="18" charset="0"/>
          <a:ea typeface="+mn-ea"/>
          <a:cs typeface="Times New Roman" panose="02020603050405020304" pitchFamily="18" charset="0"/>
        </a:defRPr>
      </a:lvl1pPr>
      <a:lvl2pPr marL="457245" indent="0" algn="l" defTabSz="914492" rtl="0" eaLnBrk="1" latinLnBrk="0" hangingPunct="1">
        <a:lnSpc>
          <a:spcPct val="90000"/>
        </a:lnSpc>
        <a:spcBef>
          <a:spcPts val="500"/>
        </a:spcBef>
        <a:buFontTx/>
        <a:buNone/>
        <a:defRPr sz="2800" kern="1200">
          <a:solidFill>
            <a:schemeClr val="tx1"/>
          </a:solidFill>
          <a:latin typeface="Times New Roman" panose="02020603050405020304" pitchFamily="18" charset="0"/>
          <a:ea typeface="+mn-ea"/>
          <a:cs typeface="Times New Roman" panose="02020603050405020304" pitchFamily="18" charset="0"/>
        </a:defRPr>
      </a:lvl2pPr>
      <a:lvl3pPr marL="914491" indent="0" algn="l" defTabSz="914492" rtl="0" eaLnBrk="1" latinLnBrk="0" hangingPunct="1">
        <a:lnSpc>
          <a:spcPct val="90000"/>
        </a:lnSpc>
        <a:spcBef>
          <a:spcPts val="500"/>
        </a:spcBef>
        <a:buFontTx/>
        <a:buNone/>
        <a:defRPr sz="2400" kern="1200">
          <a:solidFill>
            <a:schemeClr val="tx1"/>
          </a:solidFill>
          <a:latin typeface="Times New Roman" panose="02020603050405020304" pitchFamily="18" charset="0"/>
          <a:ea typeface="+mn-ea"/>
          <a:cs typeface="Times New Roman" panose="02020603050405020304" pitchFamily="18" charset="0"/>
        </a:defRPr>
      </a:lvl3pPr>
      <a:lvl4pPr marL="1371737" indent="0" algn="l" defTabSz="914492" rtl="0" eaLnBrk="1" latinLnBrk="0" hangingPunct="1">
        <a:lnSpc>
          <a:spcPct val="90000"/>
        </a:lnSpc>
        <a:spcBef>
          <a:spcPts val="500"/>
        </a:spcBef>
        <a:buFontTx/>
        <a:buNone/>
        <a:defRPr sz="2000" kern="1200">
          <a:solidFill>
            <a:schemeClr val="tx1"/>
          </a:solidFill>
          <a:latin typeface="Times New Roman" panose="02020603050405020304" pitchFamily="18" charset="0"/>
          <a:ea typeface="+mn-ea"/>
          <a:cs typeface="Times New Roman" panose="02020603050405020304" pitchFamily="18" charset="0"/>
        </a:defRPr>
      </a:lvl4pPr>
      <a:lvl5pPr marL="1828983" indent="0" algn="l" defTabSz="914492" rtl="0" eaLnBrk="1" latinLnBrk="0" hangingPunct="1">
        <a:lnSpc>
          <a:spcPct val="90000"/>
        </a:lnSpc>
        <a:spcBef>
          <a:spcPts val="500"/>
        </a:spcBef>
        <a:buFontTx/>
        <a:buNone/>
        <a:defRPr sz="2000" kern="1200">
          <a:solidFill>
            <a:schemeClr val="tx1"/>
          </a:solidFill>
          <a:latin typeface="Times New Roman" panose="02020603050405020304" pitchFamily="18" charset="0"/>
          <a:ea typeface="+mn-ea"/>
          <a:cs typeface="Times New Roman" panose="02020603050405020304" pitchFamily="18" charset="0"/>
        </a:defRPr>
      </a:lvl5pPr>
      <a:lvl6pPr marL="2514852" indent="-228623" algn="l" defTabSz="91449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98" indent="-228623" algn="l" defTabSz="91449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343" indent="-228623" algn="l" defTabSz="91449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88" indent="-228623" algn="l" defTabSz="91449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92" rtl="0" eaLnBrk="1" latinLnBrk="0" hangingPunct="1">
        <a:defRPr sz="1800" kern="1200">
          <a:solidFill>
            <a:schemeClr val="tx1"/>
          </a:solidFill>
          <a:latin typeface="+mn-lt"/>
          <a:ea typeface="+mn-ea"/>
          <a:cs typeface="+mn-cs"/>
        </a:defRPr>
      </a:lvl1pPr>
      <a:lvl2pPr marL="457246" algn="l" defTabSz="914492" rtl="0" eaLnBrk="1" latinLnBrk="0" hangingPunct="1">
        <a:defRPr sz="1800" kern="1200">
          <a:solidFill>
            <a:schemeClr val="tx1"/>
          </a:solidFill>
          <a:latin typeface="+mn-lt"/>
          <a:ea typeface="+mn-ea"/>
          <a:cs typeface="+mn-cs"/>
        </a:defRPr>
      </a:lvl2pPr>
      <a:lvl3pPr marL="914492" algn="l" defTabSz="914492" rtl="0" eaLnBrk="1" latinLnBrk="0" hangingPunct="1">
        <a:defRPr sz="1800" kern="1200">
          <a:solidFill>
            <a:schemeClr val="tx1"/>
          </a:solidFill>
          <a:latin typeface="+mn-lt"/>
          <a:ea typeface="+mn-ea"/>
          <a:cs typeface="+mn-cs"/>
        </a:defRPr>
      </a:lvl3pPr>
      <a:lvl4pPr marL="1371738" algn="l" defTabSz="914492" rtl="0" eaLnBrk="1" latinLnBrk="0" hangingPunct="1">
        <a:defRPr sz="1800" kern="1200">
          <a:solidFill>
            <a:schemeClr val="tx1"/>
          </a:solidFill>
          <a:latin typeface="+mn-lt"/>
          <a:ea typeface="+mn-ea"/>
          <a:cs typeface="+mn-cs"/>
        </a:defRPr>
      </a:lvl4pPr>
      <a:lvl5pPr marL="1828983" algn="l" defTabSz="914492" rtl="0" eaLnBrk="1" latinLnBrk="0" hangingPunct="1">
        <a:defRPr sz="1800" kern="1200">
          <a:solidFill>
            <a:schemeClr val="tx1"/>
          </a:solidFill>
          <a:latin typeface="+mn-lt"/>
          <a:ea typeface="+mn-ea"/>
          <a:cs typeface="+mn-cs"/>
        </a:defRPr>
      </a:lvl5pPr>
      <a:lvl6pPr marL="2286228" algn="l" defTabSz="914492" rtl="0" eaLnBrk="1" latinLnBrk="0" hangingPunct="1">
        <a:defRPr sz="1800" kern="1200">
          <a:solidFill>
            <a:schemeClr val="tx1"/>
          </a:solidFill>
          <a:latin typeface="+mn-lt"/>
          <a:ea typeface="+mn-ea"/>
          <a:cs typeface="+mn-cs"/>
        </a:defRPr>
      </a:lvl6pPr>
      <a:lvl7pPr marL="2743475" algn="l" defTabSz="914492" rtl="0" eaLnBrk="1" latinLnBrk="0" hangingPunct="1">
        <a:defRPr sz="1800" kern="1200">
          <a:solidFill>
            <a:schemeClr val="tx1"/>
          </a:solidFill>
          <a:latin typeface="+mn-lt"/>
          <a:ea typeface="+mn-ea"/>
          <a:cs typeface="+mn-cs"/>
        </a:defRPr>
      </a:lvl7pPr>
      <a:lvl8pPr marL="3200720" algn="l" defTabSz="914492" rtl="0" eaLnBrk="1" latinLnBrk="0" hangingPunct="1">
        <a:defRPr sz="1800" kern="1200">
          <a:solidFill>
            <a:schemeClr val="tx1"/>
          </a:solidFill>
          <a:latin typeface="+mn-lt"/>
          <a:ea typeface="+mn-ea"/>
          <a:cs typeface="+mn-cs"/>
        </a:defRPr>
      </a:lvl8pPr>
      <a:lvl9pPr marL="3657966" algn="l" defTabSz="91449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7641" y="1030968"/>
            <a:ext cx="10183762" cy="1284407"/>
          </a:xfrm>
        </p:spPr>
        <p:txBody>
          <a:bodyPr anchor="ctr">
            <a:normAutofit/>
          </a:bodyPr>
          <a:lstStyle/>
          <a:p>
            <a:r>
              <a:rPr lang="en-US" sz="4000" b="1" dirty="0">
                <a:latin typeface="Times New Roman" panose="02020603050405020304" pitchFamily="18" charset="0"/>
              </a:rPr>
              <a:t>LẬP TRÌNH MẠNG</a:t>
            </a:r>
          </a:p>
        </p:txBody>
      </p:sp>
      <p:sp>
        <p:nvSpPr>
          <p:cNvPr id="3" name="Subtitle 2"/>
          <p:cNvSpPr>
            <a:spLocks noGrp="1"/>
          </p:cNvSpPr>
          <p:nvPr>
            <p:ph type="subTitle" idx="1"/>
          </p:nvPr>
        </p:nvSpPr>
        <p:spPr>
          <a:xfrm>
            <a:off x="1324505" y="1981285"/>
            <a:ext cx="9144000" cy="745675"/>
          </a:xfrm>
        </p:spPr>
        <p:txBody>
          <a:bodyPr>
            <a:normAutofit/>
          </a:bodyPr>
          <a:lstStyle/>
          <a:p>
            <a:r>
              <a:rPr lang="en-US" sz="3000"/>
              <a:t>ĐỀ TÀI: LẬP TRÌNH GAME CARO</a:t>
            </a:r>
            <a:endParaRPr lang="en-US" sz="3000" dirty="0"/>
          </a:p>
        </p:txBody>
      </p:sp>
      <p:sp>
        <p:nvSpPr>
          <p:cNvPr id="4" name="Subtitle 2"/>
          <p:cNvSpPr txBox="1"/>
          <p:nvPr/>
        </p:nvSpPr>
        <p:spPr>
          <a:xfrm>
            <a:off x="1524000" y="5539162"/>
            <a:ext cx="9144000" cy="7456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008080"/>
                </a:solidFill>
                <a:latin typeface="Segoe UI Black" panose="020B0A02040204020203" pitchFamily="34" charset="0"/>
                <a:ea typeface="Segoe UI Black" panose="020B0A02040204020203" pitchFamily="34" charset="0"/>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1035"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8235"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dirty="0"/>
          </a:p>
        </p:txBody>
      </p:sp>
      <p:sp>
        <p:nvSpPr>
          <p:cNvPr id="5" name="Subtitle 2"/>
          <p:cNvSpPr txBox="1"/>
          <p:nvPr/>
        </p:nvSpPr>
        <p:spPr>
          <a:xfrm>
            <a:off x="1317522" y="2483791"/>
            <a:ext cx="9144000" cy="7456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008080"/>
                </a:solidFill>
                <a:latin typeface="Segoe UI Black" panose="020B0A02040204020203" pitchFamily="34" charset="0"/>
                <a:ea typeface="Segoe UI Black" panose="020B0A02040204020203" pitchFamily="34" charset="0"/>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1035"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8235"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500" err="1"/>
              <a:t>Nhóm</a:t>
            </a:r>
            <a:r>
              <a:rPr lang="en-US" sz="2500"/>
              <a:t> 16</a:t>
            </a:r>
            <a:endParaRPr lang="en-US" sz="2500" dirty="0"/>
          </a:p>
        </p:txBody>
      </p:sp>
      <p:sp>
        <p:nvSpPr>
          <p:cNvPr id="6" name="Text Box 5"/>
          <p:cNvSpPr txBox="1"/>
          <p:nvPr/>
        </p:nvSpPr>
        <p:spPr>
          <a:xfrm>
            <a:off x="4628311" y="1859139"/>
            <a:ext cx="309880" cy="368300"/>
          </a:xfrm>
          <a:prstGeom prst="rect">
            <a:avLst/>
          </a:prstGeom>
          <a:noFill/>
        </p:spPr>
        <p:txBody>
          <a:bodyPr wrap="none" rtlCol="0">
            <a:spAutoFit/>
          </a:bodyPr>
          <a:lstStyle/>
          <a:p>
            <a:endParaRPr lang="en-US"/>
          </a:p>
        </p:txBody>
      </p:sp>
      <p:sp>
        <p:nvSpPr>
          <p:cNvPr id="7" name="TextBox 6">
            <a:extLst>
              <a:ext uri="{FF2B5EF4-FFF2-40B4-BE49-F238E27FC236}">
                <a16:creationId xmlns:a16="http://schemas.microsoft.com/office/drawing/2014/main" id="{96537BCC-9291-76B8-0EEA-0BF12FD479EE}"/>
              </a:ext>
            </a:extLst>
          </p:cNvPr>
          <p:cNvSpPr txBox="1"/>
          <p:nvPr/>
        </p:nvSpPr>
        <p:spPr>
          <a:xfrm>
            <a:off x="2711244" y="2951849"/>
            <a:ext cx="6356555" cy="400110"/>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GVHD: TH.S BÙI DƯƠNG THẾ</a:t>
            </a:r>
            <a:endParaRPr lang="vi-VN" sz="2000" b="1">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BD2AB4A-5D96-58F8-811F-5932960F2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756" y="3592716"/>
            <a:ext cx="2911546" cy="2604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 Flame Fireball vector cartoon 552308 Vector Art at Vecteezy">
            <a:extLst>
              <a:ext uri="{FF2B5EF4-FFF2-40B4-BE49-F238E27FC236}">
                <a16:creationId xmlns:a16="http://schemas.microsoft.com/office/drawing/2014/main" id="{6470944C-ED0D-8794-87C8-B9FF2F3FD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865542">
            <a:off x="1612017" y="33392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6" descr="Hình ảnh về ">
            <a:extLst>
              <a:ext uri="{FF2B5EF4-FFF2-40B4-BE49-F238E27FC236}">
                <a16:creationId xmlns:a16="http://schemas.microsoft.com/office/drawing/2014/main" id="{AF25DF8C-2755-F5B2-0F82-88193ADED244}"/>
              </a:ext>
            </a:extLst>
          </p:cNvPr>
          <p:cNvSpPr>
            <a:spLocks noChangeAspect="1" noChangeArrowheads="1"/>
          </p:cNvSpPr>
          <p:nvPr/>
        </p:nvSpPr>
        <p:spPr bwMode="auto">
          <a:xfrm>
            <a:off x="5943599" y="3276599"/>
            <a:ext cx="2477729" cy="24777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6" name="Picture 15">
            <a:extLst>
              <a:ext uri="{FF2B5EF4-FFF2-40B4-BE49-F238E27FC236}">
                <a16:creationId xmlns:a16="http://schemas.microsoft.com/office/drawing/2014/main" id="{857BD81B-90FC-DC94-5C3B-C59408714DFD}"/>
              </a:ext>
            </a:extLst>
          </p:cNvPr>
          <p:cNvPicPr>
            <a:picLocks noChangeAspect="1"/>
          </p:cNvPicPr>
          <p:nvPr/>
        </p:nvPicPr>
        <p:blipFill>
          <a:blip r:embed="rId4"/>
          <a:stretch>
            <a:fillRect/>
          </a:stretch>
        </p:blipFill>
        <p:spPr>
          <a:xfrm>
            <a:off x="8509193" y="3592716"/>
            <a:ext cx="1959312" cy="20390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6E930-349B-C703-E068-FF7D70EC5A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4F6ABA9-240D-3417-2D9A-6833F97FD2AC}"/>
              </a:ext>
            </a:extLst>
          </p:cNvPr>
          <p:cNvSpPr>
            <a:spLocks noGrp="1"/>
          </p:cNvSpPr>
          <p:nvPr>
            <p:ph type="ctrTitle"/>
          </p:nvPr>
        </p:nvSpPr>
        <p:spPr>
          <a:xfrm>
            <a:off x="1221240" y="1063597"/>
            <a:ext cx="9144000" cy="732316"/>
          </a:xfrm>
        </p:spPr>
        <p:txBody>
          <a:bodyPr anchor="ctr">
            <a:normAutofit/>
          </a:bodyPr>
          <a:lstStyle/>
          <a:p>
            <a:pPr algn="ctr"/>
            <a:r>
              <a:rPr lang="en-US" sz="4000" b="1">
                <a:solidFill>
                  <a:srgbClr val="FF0000"/>
                </a:solidFill>
                <a:latin typeface="Times New Roman" panose="02020603050405020304" pitchFamily="18" charset="0"/>
              </a:rPr>
              <a:t>2. Tổng quan sản phẩm</a:t>
            </a:r>
            <a:endParaRPr lang="en-US" sz="4000" b="1" dirty="0">
              <a:solidFill>
                <a:srgbClr val="FF0000"/>
              </a:solidFill>
              <a:latin typeface="Times New Roman" panose="02020603050405020304" pitchFamily="18" charset="0"/>
            </a:endParaRPr>
          </a:p>
        </p:txBody>
      </p:sp>
      <p:sp>
        <p:nvSpPr>
          <p:cNvPr id="5" name="TextBox 4">
            <a:extLst>
              <a:ext uri="{FF2B5EF4-FFF2-40B4-BE49-F238E27FC236}">
                <a16:creationId xmlns:a16="http://schemas.microsoft.com/office/drawing/2014/main" id="{BCEE1050-DDDC-9011-3A5B-94032F4CCB9D}"/>
              </a:ext>
            </a:extLst>
          </p:cNvPr>
          <p:cNvSpPr txBox="1"/>
          <p:nvPr/>
        </p:nvSpPr>
        <p:spPr>
          <a:xfrm>
            <a:off x="793954" y="1795913"/>
            <a:ext cx="10604091" cy="1200329"/>
          </a:xfrm>
          <a:prstGeom prst="rect">
            <a:avLst/>
          </a:prstGeom>
          <a:noFill/>
        </p:spPr>
        <p:txBody>
          <a:bodyPr wrap="square" rtlCol="0">
            <a:spAutoFit/>
          </a:bodyPr>
          <a:lstStyle/>
          <a:p>
            <a:pPr marL="342900" indent="-342900" algn="just">
              <a:buFontTx/>
              <a:buChar char="-"/>
            </a:pPr>
            <a:r>
              <a:rPr lang="vi-VN" sz="2800" b="1">
                <a:latin typeface="Times New Roman" panose="02020603050405020304" pitchFamily="18" charset="0"/>
                <a:cs typeface="Times New Roman" panose="02020603050405020304" pitchFamily="18" charset="0"/>
              </a:rPr>
              <a:t>Giao diện kết thúc game</a:t>
            </a:r>
          </a:p>
          <a:p>
            <a:pPr lvl="1" algn="just"/>
            <a:endParaRPr lang="vi-VN" sz="2200">
              <a:latin typeface="+mj-lt"/>
            </a:endParaRPr>
          </a:p>
          <a:p>
            <a:pPr algn="just"/>
            <a:endParaRPr lang="vi-VN" sz="2200">
              <a:latin typeface="+mj-lt"/>
              <a:cs typeface="Times New Roman" panose="02020603050405020304" pitchFamily="18" charset="0"/>
            </a:endParaRPr>
          </a:p>
        </p:txBody>
      </p:sp>
      <p:pic>
        <p:nvPicPr>
          <p:cNvPr id="2" name="Picture 1">
            <a:extLst>
              <a:ext uri="{FF2B5EF4-FFF2-40B4-BE49-F238E27FC236}">
                <a16:creationId xmlns:a16="http://schemas.microsoft.com/office/drawing/2014/main" id="{1D0C81FA-0FA3-538A-E82E-F67406E9A764}"/>
              </a:ext>
            </a:extLst>
          </p:cNvPr>
          <p:cNvPicPr>
            <a:picLocks noChangeAspect="1"/>
          </p:cNvPicPr>
          <p:nvPr/>
        </p:nvPicPr>
        <p:blipFill>
          <a:blip r:embed="rId2"/>
          <a:stretch>
            <a:fillRect/>
          </a:stretch>
        </p:blipFill>
        <p:spPr>
          <a:xfrm>
            <a:off x="2881304" y="2266280"/>
            <a:ext cx="6429392" cy="4280717"/>
          </a:xfrm>
          <a:prstGeom prst="rect">
            <a:avLst/>
          </a:prstGeom>
        </p:spPr>
      </p:pic>
    </p:spTree>
    <p:extLst>
      <p:ext uri="{BB962C8B-B14F-4D97-AF65-F5344CB8AC3E}">
        <p14:creationId xmlns:p14="http://schemas.microsoft.com/office/powerpoint/2010/main" val="483889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997789" y="1587260"/>
            <a:ext cx="6550324" cy="4433978"/>
          </a:xfrm>
        </p:spPr>
        <p:txBody>
          <a:bodyPr anchor="ctr">
            <a:normAutofit/>
          </a:bodyPr>
          <a:lstStyle/>
          <a:p>
            <a:pPr algn="just">
              <a:spcAft>
                <a:spcPts val="1200"/>
              </a:spcAft>
            </a:pPr>
            <a:r>
              <a:rPr lang="en-US" b="1">
                <a:solidFill>
                  <a:schemeClr val="tx1"/>
                </a:solidFill>
                <a:latin typeface="Times New Roman" panose="02020603050405020304" pitchFamily="18" charset="0"/>
              </a:rPr>
              <a:t>- Lập </a:t>
            </a:r>
            <a:r>
              <a:rPr lang="en-US" b="1" dirty="0" err="1">
                <a:solidFill>
                  <a:schemeClr val="tx1"/>
                </a:solidFill>
                <a:latin typeface="Times New Roman" panose="02020603050405020304" pitchFamily="18" charset="0"/>
              </a:rPr>
              <a:t>trình</a:t>
            </a:r>
            <a:r>
              <a:rPr lang="en-US" b="1" dirty="0">
                <a:solidFill>
                  <a:schemeClr val="tx1"/>
                </a:solidFill>
                <a:latin typeface="Times New Roman" panose="02020603050405020304" pitchFamily="18" charset="0"/>
              </a:rPr>
              <a:t> socket</a:t>
            </a:r>
          </a:p>
          <a:p>
            <a:pPr marL="716280" indent="-449580" algn="just">
              <a:spcAft>
                <a:spcPts val="1200"/>
              </a:spcAft>
              <a:buFont typeface="Wingdings" panose="05000000000000000000" pitchFamily="2" charset="2"/>
              <a:buChar char="§"/>
            </a:pPr>
            <a:r>
              <a:rPr lang="en-US" sz="2200" dirty="0">
                <a:solidFill>
                  <a:schemeClr val="tx1"/>
                </a:solidFill>
                <a:latin typeface="Times New Roman" panose="02020603050405020304" pitchFamily="18" charset="0"/>
              </a:rPr>
              <a:t>T</a:t>
            </a:r>
            <a:r>
              <a:rPr lang="vi-VN" sz="2200" dirty="0">
                <a:solidFill>
                  <a:schemeClr val="tx1"/>
                </a:solidFill>
                <a:latin typeface="Times New Roman" panose="02020603050405020304" pitchFamily="18" charset="0"/>
              </a:rPr>
              <a:t>hiết lập kết nối giữa máy chủ (server) và máy khách (client) để gửi và nhận thông tin nước đi của mỗi người chơi</a:t>
            </a:r>
            <a:r>
              <a:rPr lang="en-US" sz="2200" b="1" dirty="0">
                <a:solidFill>
                  <a:schemeClr val="tx1"/>
                </a:solidFill>
                <a:latin typeface="Times New Roman" panose="02020603050405020304" pitchFamily="18" charset="0"/>
              </a:rPr>
              <a:t>.</a:t>
            </a:r>
          </a:p>
          <a:p>
            <a:pPr algn="just">
              <a:spcAft>
                <a:spcPts val="1200"/>
              </a:spcAft>
            </a:pPr>
            <a:r>
              <a:rPr lang="en-US" b="1">
                <a:solidFill>
                  <a:schemeClr val="tx1"/>
                </a:solidFill>
                <a:latin typeface="Times New Roman" panose="02020603050405020304" pitchFamily="18" charset="0"/>
              </a:rPr>
              <a:t>- Giao </a:t>
            </a:r>
            <a:r>
              <a:rPr lang="en-US" b="1" dirty="0" err="1">
                <a:solidFill>
                  <a:schemeClr val="tx1"/>
                </a:solidFill>
                <a:latin typeface="Times New Roman" panose="02020603050405020304" pitchFamily="18" charset="0"/>
              </a:rPr>
              <a:t>thức</a:t>
            </a:r>
            <a:r>
              <a:rPr lang="en-US" b="1" dirty="0">
                <a:solidFill>
                  <a:schemeClr val="tx1"/>
                </a:solidFill>
                <a:latin typeface="Times New Roman" panose="02020603050405020304" pitchFamily="18" charset="0"/>
              </a:rPr>
              <a:t> TCP</a:t>
            </a:r>
          </a:p>
          <a:p>
            <a:pPr marL="716280" indent="-449580" algn="just">
              <a:spcAft>
                <a:spcPts val="1200"/>
              </a:spcAft>
              <a:buFont typeface="Wingdings" panose="05000000000000000000" pitchFamily="2" charset="2"/>
              <a:buChar char="§"/>
            </a:pPr>
            <a:r>
              <a:rPr lang="en-US" sz="2200" dirty="0">
                <a:solidFill>
                  <a:schemeClr val="tx1"/>
                </a:solidFill>
                <a:latin typeface="Times New Roman" panose="02020603050405020304" pitchFamily="18" charset="0"/>
              </a:rPr>
              <a:t>Đ</a:t>
            </a:r>
            <a:r>
              <a:rPr lang="vi-VN" sz="2200" dirty="0">
                <a:solidFill>
                  <a:schemeClr val="tx1"/>
                </a:solidFill>
                <a:latin typeface="Times New Roman" panose="02020603050405020304" pitchFamily="18" charset="0"/>
              </a:rPr>
              <a:t>ảm bảo dữ liệu được truyền đi một cách ổn định, tin cậy, và theo đúng thứ tự, giúp người chơi trải nghiệm trò chơi liên tục và mượt mà mà không lo mất dữ liệu hay lỗi kết nối.</a:t>
            </a:r>
          </a:p>
        </p:txBody>
      </p:sp>
      <p:sp>
        <p:nvSpPr>
          <p:cNvPr id="2" name="Title 1">
            <a:extLst>
              <a:ext uri="{FF2B5EF4-FFF2-40B4-BE49-F238E27FC236}">
                <a16:creationId xmlns:a16="http://schemas.microsoft.com/office/drawing/2014/main" id="{FC75F09F-93E8-B9CE-547C-1C5AFD9712C3}"/>
              </a:ext>
            </a:extLst>
          </p:cNvPr>
          <p:cNvSpPr>
            <a:spLocks noGrp="1"/>
          </p:cNvSpPr>
          <p:nvPr>
            <p:ph type="ctrTitle"/>
          </p:nvPr>
        </p:nvSpPr>
        <p:spPr>
          <a:xfrm>
            <a:off x="1221240" y="1063597"/>
            <a:ext cx="9144000" cy="732316"/>
          </a:xfrm>
        </p:spPr>
        <p:txBody>
          <a:bodyPr anchor="ctr">
            <a:normAutofit/>
          </a:bodyPr>
          <a:lstStyle/>
          <a:p>
            <a:pPr algn="ctr"/>
            <a:r>
              <a:rPr lang="en-US" sz="4000" b="1">
                <a:solidFill>
                  <a:srgbClr val="FF0000"/>
                </a:solidFill>
                <a:latin typeface="Times New Roman" panose="02020603050405020304" pitchFamily="18" charset="0"/>
              </a:rPr>
              <a:t>2. Tổng quan sản phẩm</a:t>
            </a:r>
            <a:endParaRPr lang="en-US" sz="4000" b="1" dirty="0">
              <a:solidFill>
                <a:srgbClr val="FF0000"/>
              </a:solidFill>
              <a:latin typeface="Times New Roman" panose="02020603050405020304" pitchFamily="18" charset="0"/>
            </a:endParaRPr>
          </a:p>
        </p:txBody>
      </p:sp>
      <p:pic>
        <p:nvPicPr>
          <p:cNvPr id="3074" name="Picture 2" descr="Client và Server là gì? - Tự học lập trình">
            <a:extLst>
              <a:ext uri="{FF2B5EF4-FFF2-40B4-BE49-F238E27FC236}">
                <a16:creationId xmlns:a16="http://schemas.microsoft.com/office/drawing/2014/main" id="{C4270678-0C7A-72FE-CC90-470E483EF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1" y="3611158"/>
            <a:ext cx="3588774" cy="1450930"/>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a:extLst>
              <a:ext uri="{FF2B5EF4-FFF2-40B4-BE49-F238E27FC236}">
                <a16:creationId xmlns:a16="http://schemas.microsoft.com/office/drawing/2014/main" id="{1B5A8C4B-68E8-05AD-1043-C42B53D41A68}"/>
              </a:ext>
            </a:extLst>
          </p:cNvPr>
          <p:cNvSpPr/>
          <p:nvPr/>
        </p:nvSpPr>
        <p:spPr>
          <a:xfrm>
            <a:off x="9155873" y="3071933"/>
            <a:ext cx="1460090" cy="732316"/>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CBB40BDB-83EA-9477-67C4-3B29A5E11B56}"/>
              </a:ext>
            </a:extLst>
          </p:cNvPr>
          <p:cNvSpPr txBox="1"/>
          <p:nvPr/>
        </p:nvSpPr>
        <p:spPr>
          <a:xfrm>
            <a:off x="9309109" y="3184103"/>
            <a:ext cx="1221240" cy="477054"/>
          </a:xfrm>
          <a:prstGeom prst="rect">
            <a:avLst/>
          </a:prstGeom>
          <a:noFill/>
        </p:spPr>
        <p:txBody>
          <a:bodyPr wrap="square" rtlCol="0">
            <a:spAutoFit/>
          </a:bodyPr>
          <a:lstStyle/>
          <a:p>
            <a:pPr algn="ctr"/>
            <a:r>
              <a:rPr lang="en-US" sz="2500" b="1">
                <a:solidFill>
                  <a:srgbClr val="00B050"/>
                </a:solidFill>
              </a:rPr>
              <a:t>LAN</a:t>
            </a:r>
            <a:endParaRPr lang="vi-VN" sz="2500" b="1">
              <a:solidFill>
                <a:srgbClr val="00B05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F16DA-C96D-755E-3CC7-FF1FA869E9C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920D211-031E-CB2F-736F-72A2AE808990}"/>
              </a:ext>
            </a:extLst>
          </p:cNvPr>
          <p:cNvSpPr>
            <a:spLocks noGrp="1"/>
          </p:cNvSpPr>
          <p:nvPr>
            <p:ph type="ctrTitle"/>
          </p:nvPr>
        </p:nvSpPr>
        <p:spPr>
          <a:xfrm>
            <a:off x="1221240" y="1063597"/>
            <a:ext cx="9144000" cy="732316"/>
          </a:xfrm>
        </p:spPr>
        <p:txBody>
          <a:bodyPr anchor="ctr">
            <a:normAutofit/>
          </a:bodyPr>
          <a:lstStyle/>
          <a:p>
            <a:pPr algn="ctr"/>
            <a:r>
              <a:rPr lang="en-US" sz="4000" b="1">
                <a:solidFill>
                  <a:srgbClr val="FF0000"/>
                </a:solidFill>
                <a:latin typeface="Times New Roman" panose="02020603050405020304" pitchFamily="18" charset="0"/>
              </a:rPr>
              <a:t>3. Điểm mạnh và hạn chế</a:t>
            </a:r>
            <a:endParaRPr lang="en-US" sz="4000" b="1" dirty="0">
              <a:solidFill>
                <a:srgbClr val="FF0000"/>
              </a:solidFill>
              <a:latin typeface="Times New Roman" panose="02020603050405020304" pitchFamily="18" charset="0"/>
            </a:endParaRPr>
          </a:p>
        </p:txBody>
      </p:sp>
      <p:sp>
        <p:nvSpPr>
          <p:cNvPr id="2" name="TextBox 1">
            <a:extLst>
              <a:ext uri="{FF2B5EF4-FFF2-40B4-BE49-F238E27FC236}">
                <a16:creationId xmlns:a16="http://schemas.microsoft.com/office/drawing/2014/main" id="{1314D07E-4AB1-093D-F6E8-53597C722FAC}"/>
              </a:ext>
            </a:extLst>
          </p:cNvPr>
          <p:cNvSpPr txBox="1"/>
          <p:nvPr/>
        </p:nvSpPr>
        <p:spPr>
          <a:xfrm>
            <a:off x="1002890" y="1795913"/>
            <a:ext cx="10264878" cy="4985980"/>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 Điểm mạnh</a:t>
            </a:r>
          </a:p>
          <a:p>
            <a:pPr marL="914308" lvl="1" indent="-457200">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Giao diện thân thiện</a:t>
            </a:r>
          </a:p>
          <a:p>
            <a:pPr marL="914308" lvl="1" indent="-457200">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Không có quảng cáo phiền phức</a:t>
            </a:r>
          </a:p>
          <a:p>
            <a:pPr marL="914308" lvl="1" indent="-457200">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Tối ưu hóa thuật toán: </a:t>
            </a:r>
            <a:r>
              <a:rPr lang="vi-VN" sz="2600">
                <a:latin typeface="Times New Roman" panose="02020603050405020304" pitchFamily="18" charset="0"/>
                <a:cs typeface="Times New Roman" panose="02020603050405020304" pitchFamily="18" charset="0"/>
              </a:rPr>
              <a:t>Đảm bảo các thuật toán hoạt động nhanh chóng và chính xác, giảm thiểu thời gian tải và chờ đợi của người dùng</a:t>
            </a:r>
          </a:p>
          <a:p>
            <a:pPr marL="914308" lvl="1" indent="-457200">
              <a:buFont typeface="Wingdings" panose="05000000000000000000" pitchFamily="2" charset="2"/>
              <a:buChar char="§"/>
            </a:pPr>
            <a:r>
              <a:rPr lang="vi-VN" sz="2600">
                <a:latin typeface="Times New Roman" panose="02020603050405020304" pitchFamily="18" charset="0"/>
                <a:cs typeface="Times New Roman" panose="02020603050405020304" pitchFamily="18" charset="0"/>
              </a:rPr>
              <a:t>Tính năng chat: người chơi có thể nhắn tin với nhau khi chơi</a:t>
            </a:r>
          </a:p>
          <a:p>
            <a:pPr marL="914308" lvl="1" indent="-457200">
              <a:buFont typeface="Wingdings" panose="05000000000000000000" pitchFamily="2" charset="2"/>
              <a:buChar char="§"/>
            </a:pPr>
            <a:r>
              <a:rPr lang="vi-VN" sz="2600">
                <a:latin typeface="Times New Roman" panose="02020603050405020304" pitchFamily="18" charset="0"/>
                <a:cs typeface="Times New Roman" panose="02020603050405020304" pitchFamily="18" charset="0"/>
              </a:rPr>
              <a:t>Tính năng Call: có thể trò chuyện như đang đối diện nhau</a:t>
            </a:r>
          </a:p>
          <a:p>
            <a:pPr marL="914308" lvl="1" indent="-457200">
              <a:buFont typeface="Wingdings" panose="05000000000000000000" pitchFamily="2" charset="2"/>
              <a:buChar char="§"/>
            </a:pPr>
            <a:r>
              <a:rPr lang="vi-VN" sz="2600">
                <a:latin typeface="Times New Roman" panose="02020603050405020304" pitchFamily="18" charset="0"/>
                <a:cs typeface="Times New Roman" panose="02020603050405020304" pitchFamily="18" charset="0"/>
              </a:rPr>
              <a:t>Giải trí đa dạng: Ngoài chơi game, có thể dễ dàng truy cập đến các website học tiếng Anh, sách radio...</a:t>
            </a:r>
            <a:endParaRPr lang="en-US" sz="3600"/>
          </a:p>
          <a:p>
            <a:pPr lvl="1"/>
            <a:endParaRPr lang="en-US" sz="2800">
              <a:latin typeface="Times New Roman" panose="02020603050405020304" pitchFamily="18" charset="0"/>
              <a:cs typeface="Times New Roman" panose="02020603050405020304" pitchFamily="18" charset="0"/>
            </a:endParaRPr>
          </a:p>
          <a:p>
            <a:pPr marL="914308" lvl="1" indent="-457200">
              <a:buFont typeface="Wingdings" panose="05000000000000000000" pitchFamily="2" charset="2"/>
              <a:buChar char="§"/>
            </a:pPr>
            <a:endParaRPr lang="vi-V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0191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E598D-1FC7-0550-CAF4-85A311277DA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93D8331-D09E-CBB7-15E9-734BF49E208D}"/>
              </a:ext>
            </a:extLst>
          </p:cNvPr>
          <p:cNvSpPr>
            <a:spLocks noGrp="1"/>
          </p:cNvSpPr>
          <p:nvPr>
            <p:ph type="ctrTitle"/>
          </p:nvPr>
        </p:nvSpPr>
        <p:spPr>
          <a:xfrm>
            <a:off x="1221240" y="1063597"/>
            <a:ext cx="9144000" cy="732316"/>
          </a:xfrm>
        </p:spPr>
        <p:txBody>
          <a:bodyPr anchor="ctr">
            <a:normAutofit/>
          </a:bodyPr>
          <a:lstStyle/>
          <a:p>
            <a:pPr algn="ctr"/>
            <a:r>
              <a:rPr lang="en-US" sz="4000" b="1">
                <a:solidFill>
                  <a:srgbClr val="FF0000"/>
                </a:solidFill>
                <a:latin typeface="Times New Roman" panose="02020603050405020304" pitchFamily="18" charset="0"/>
              </a:rPr>
              <a:t>3. Điểm mạnh và hạn chế</a:t>
            </a:r>
            <a:endParaRPr lang="en-US" sz="4000" b="1" dirty="0">
              <a:solidFill>
                <a:srgbClr val="FF0000"/>
              </a:solidFill>
              <a:latin typeface="Times New Roman" panose="02020603050405020304" pitchFamily="18" charset="0"/>
            </a:endParaRPr>
          </a:p>
        </p:txBody>
      </p:sp>
      <p:sp>
        <p:nvSpPr>
          <p:cNvPr id="2" name="TextBox 1">
            <a:extLst>
              <a:ext uri="{FF2B5EF4-FFF2-40B4-BE49-F238E27FC236}">
                <a16:creationId xmlns:a16="http://schemas.microsoft.com/office/drawing/2014/main" id="{93F8C733-CAAA-26B1-02D9-0E6DF7786A29}"/>
              </a:ext>
            </a:extLst>
          </p:cNvPr>
          <p:cNvSpPr txBox="1"/>
          <p:nvPr/>
        </p:nvSpPr>
        <p:spPr>
          <a:xfrm>
            <a:off x="963561" y="1795913"/>
            <a:ext cx="10264878" cy="3662541"/>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 Hạn chế</a:t>
            </a:r>
          </a:p>
          <a:p>
            <a:pPr marL="914308" lvl="1" indent="-457200">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Thanh menu chưa nhiều lựa chọn</a:t>
            </a:r>
          </a:p>
          <a:p>
            <a:pPr marL="914308" lvl="1" indent="-457200">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Chưa chơi được qua Internet (khác mạng LAN)</a:t>
            </a:r>
          </a:p>
          <a:p>
            <a:pPr marL="914308" lvl="1" indent="-457200">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Chưa có các chế độ chọn phòng, tính điểm</a:t>
            </a:r>
            <a:endParaRPr lang="vi-VN" sz="2600">
              <a:latin typeface="Times New Roman" panose="02020603050405020304" pitchFamily="18" charset="0"/>
              <a:cs typeface="Times New Roman" panose="02020603050405020304" pitchFamily="18" charset="0"/>
            </a:endParaRPr>
          </a:p>
          <a:p>
            <a:pPr marL="914308" lvl="1" indent="-457200">
              <a:buFont typeface="Wingdings" panose="05000000000000000000" pitchFamily="2" charset="2"/>
              <a:buChar char="§"/>
            </a:pPr>
            <a:endParaRPr lang="en-US" sz="2800">
              <a:latin typeface="Times New Roman" panose="02020603050405020304" pitchFamily="18" charset="0"/>
              <a:cs typeface="Times New Roman" panose="02020603050405020304" pitchFamily="18" charset="0"/>
            </a:endParaRPr>
          </a:p>
          <a:p>
            <a:pPr marL="914308" lvl="1" indent="-457200">
              <a:buFont typeface="Wingdings" panose="05000000000000000000" pitchFamily="2" charset="2"/>
              <a:buChar char="§"/>
            </a:pPr>
            <a:endParaRPr lang="en-US" sz="3600"/>
          </a:p>
          <a:p>
            <a:pPr lvl="1"/>
            <a:endParaRPr lang="en-US" sz="2800">
              <a:latin typeface="Times New Roman" panose="02020603050405020304" pitchFamily="18" charset="0"/>
              <a:cs typeface="Times New Roman" panose="02020603050405020304" pitchFamily="18" charset="0"/>
            </a:endParaRPr>
          </a:p>
          <a:p>
            <a:pPr marL="914308" lvl="1" indent="-457200">
              <a:buFont typeface="Wingdings" panose="05000000000000000000" pitchFamily="2" charset="2"/>
              <a:buChar char="§"/>
            </a:pPr>
            <a:endParaRPr lang="vi-V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9019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4B477-99D1-F6FE-1C68-F99CE2B1FB2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72379AC-7D21-5BCA-9B92-5BA1515FE00A}"/>
              </a:ext>
            </a:extLst>
          </p:cNvPr>
          <p:cNvSpPr>
            <a:spLocks noGrp="1"/>
          </p:cNvSpPr>
          <p:nvPr>
            <p:ph type="ctrTitle"/>
          </p:nvPr>
        </p:nvSpPr>
        <p:spPr>
          <a:xfrm>
            <a:off x="1235988" y="930862"/>
            <a:ext cx="9144000" cy="732316"/>
          </a:xfrm>
        </p:spPr>
        <p:txBody>
          <a:bodyPr anchor="ctr">
            <a:normAutofit/>
          </a:bodyPr>
          <a:lstStyle/>
          <a:p>
            <a:pPr algn="ctr"/>
            <a:r>
              <a:rPr lang="en-US" sz="4000" b="1">
                <a:solidFill>
                  <a:srgbClr val="FF0000"/>
                </a:solidFill>
                <a:latin typeface="Times New Roman" panose="02020603050405020304" pitchFamily="18" charset="0"/>
              </a:rPr>
              <a:t>4. Hướng phát triển</a:t>
            </a:r>
            <a:endParaRPr lang="en-US" sz="4000" b="1" dirty="0">
              <a:solidFill>
                <a:srgbClr val="FF0000"/>
              </a:solidFill>
              <a:latin typeface="Times New Roman" panose="02020603050405020304" pitchFamily="18" charset="0"/>
            </a:endParaRPr>
          </a:p>
        </p:txBody>
      </p:sp>
      <p:sp>
        <p:nvSpPr>
          <p:cNvPr id="2" name="TextBox 1">
            <a:extLst>
              <a:ext uri="{FF2B5EF4-FFF2-40B4-BE49-F238E27FC236}">
                <a16:creationId xmlns:a16="http://schemas.microsoft.com/office/drawing/2014/main" id="{5FBB82A2-05D0-4DC7-5CF8-71DFB2D6D8AD}"/>
              </a:ext>
            </a:extLst>
          </p:cNvPr>
          <p:cNvSpPr txBox="1"/>
          <p:nvPr/>
        </p:nvSpPr>
        <p:spPr>
          <a:xfrm>
            <a:off x="963561" y="1663178"/>
            <a:ext cx="10264878" cy="7201972"/>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 Trong tương lai có thể cải tiến:</a:t>
            </a:r>
          </a:p>
          <a:p>
            <a:pPr marL="914308" lvl="1" indent="-457200">
              <a:buFont typeface="Wingdings" panose="05000000000000000000" pitchFamily="2" charset="2"/>
              <a:buChar char="§"/>
            </a:pPr>
            <a:r>
              <a:rPr lang="vi-VN" sz="2600">
                <a:latin typeface="+mj-lt"/>
              </a:rPr>
              <a:t>Mở rộng chơi Online qua Internet (WAN)</a:t>
            </a:r>
            <a:r>
              <a:rPr lang="en-US" sz="2600">
                <a:latin typeface="+mj-lt"/>
              </a:rPr>
              <a:t>: </a:t>
            </a:r>
            <a:r>
              <a:rPr lang="en-US" sz="2600">
                <a:latin typeface="Times New Roman" panose="02020603050405020304" pitchFamily="18" charset="0"/>
                <a:cs typeface="Times New Roman" panose="02020603050405020304" pitchFamily="18" charset="0"/>
              </a:rPr>
              <a:t>chơi được qua Internet</a:t>
            </a:r>
            <a:r>
              <a:rPr lang="en-US" sz="2600">
                <a:latin typeface="+mj-lt"/>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khác LAN</a:t>
            </a:r>
            <a:r>
              <a:rPr lang="en-US" sz="2600">
                <a:latin typeface="+mj-lt"/>
                <a:cs typeface="Times New Roman" panose="02020603050405020304" pitchFamily="18" charset="0"/>
              </a:rPr>
              <a:t>): </a:t>
            </a:r>
            <a:r>
              <a:rPr lang="vi-VN" sz="2600">
                <a:latin typeface="Times New Roman" panose="02020603050405020304" pitchFamily="18" charset="0"/>
                <a:cs typeface="Times New Roman" panose="02020603050405020304" pitchFamily="18" charset="0"/>
              </a:rPr>
              <a:t>Kết hợp DNS hoặc domain để người chơi dễ kết nối hơn (thay vì nhập IP thủ công)</a:t>
            </a:r>
            <a:endParaRPr lang="en-US" sz="2600">
              <a:latin typeface="Times New Roman" panose="02020603050405020304" pitchFamily="18" charset="0"/>
              <a:cs typeface="Times New Roman" panose="02020603050405020304" pitchFamily="18" charset="0"/>
            </a:endParaRPr>
          </a:p>
          <a:p>
            <a:pPr marL="914308" lvl="1" indent="-457200">
              <a:buFont typeface="Wingdings" panose="05000000000000000000" pitchFamily="2" charset="2"/>
              <a:buChar char="§"/>
            </a:pPr>
            <a:r>
              <a:rPr lang="vi-VN" sz="2600">
                <a:latin typeface="+mj-lt"/>
              </a:rPr>
              <a:t>Tích hợp Trí tuệ Nhân tạo (AI): Cho phép người chơi chơi với máy khi không có đối thủ trực tiếp</a:t>
            </a:r>
          </a:p>
          <a:p>
            <a:pPr marL="914308" lvl="1" indent="-457200">
              <a:buFont typeface="Wingdings" panose="05000000000000000000" pitchFamily="2" charset="2"/>
              <a:buChar char="§"/>
            </a:pPr>
            <a:r>
              <a:rPr lang="vi-VN" sz="2600">
                <a:latin typeface="+mj-lt"/>
              </a:rPr>
              <a:t>Phòng chờ &amp; danh sách người chơi: Phòng chờ hiển thị người chơi online, cho phép mời nhau thi đấu, hỗ trợ nhiều phòng chơi đồng thời qua xử lý đa luồng trên Server.</a:t>
            </a:r>
          </a:p>
          <a:p>
            <a:pPr marL="914308" lvl="1" indent="-457200">
              <a:buFont typeface="Wingdings" panose="05000000000000000000" pitchFamily="2" charset="2"/>
              <a:buChar char="§"/>
            </a:pPr>
            <a:r>
              <a:rPr lang="vi-VN" sz="2600">
                <a:latin typeface="+mj-lt"/>
              </a:rPr>
              <a:t>Lưu trữ và thống kê trận đấu: Lưu lịch sử trận đấu và xếp hạng người chơi theo thành tích thắng/thua.</a:t>
            </a:r>
          </a:p>
          <a:p>
            <a:pPr marL="914308" lvl="1" indent="-457200">
              <a:buFont typeface="Wingdings" panose="05000000000000000000" pitchFamily="2" charset="2"/>
              <a:buChar char="§"/>
            </a:pPr>
            <a:r>
              <a:rPr lang="vi-VN" sz="2600">
                <a:latin typeface="+mj-lt"/>
              </a:rPr>
              <a:t>Thanh menu đa dạng lựa chọn</a:t>
            </a:r>
          </a:p>
          <a:p>
            <a:pPr marL="914308" lvl="1" indent="-457200">
              <a:buFont typeface="Wingdings" panose="05000000000000000000" pitchFamily="2" charset="2"/>
              <a:buChar char="§"/>
            </a:pPr>
            <a:endParaRPr lang="vi-VN" sz="2800">
              <a:latin typeface="+mj-lt"/>
            </a:endParaRPr>
          </a:p>
          <a:p>
            <a:pPr marL="914308" lvl="1" indent="-457200">
              <a:buFont typeface="Wingdings" panose="05000000000000000000" pitchFamily="2" charset="2"/>
              <a:buChar char="§"/>
            </a:pPr>
            <a:endParaRPr lang="en-US" sz="2800">
              <a:latin typeface="+mj-lt"/>
              <a:cs typeface="Times New Roman" panose="02020603050405020304" pitchFamily="18" charset="0"/>
            </a:endParaRPr>
          </a:p>
          <a:p>
            <a:pPr marL="914308" lvl="1" indent="-457200">
              <a:buFont typeface="Wingdings" panose="05000000000000000000" pitchFamily="2" charset="2"/>
              <a:buChar char="§"/>
            </a:pPr>
            <a:endParaRPr lang="en-US" sz="3600"/>
          </a:p>
          <a:p>
            <a:pPr lvl="1"/>
            <a:endParaRPr lang="en-US" sz="2800">
              <a:latin typeface="Times New Roman" panose="02020603050405020304" pitchFamily="18" charset="0"/>
              <a:cs typeface="Times New Roman" panose="02020603050405020304" pitchFamily="18" charset="0"/>
            </a:endParaRPr>
          </a:p>
          <a:p>
            <a:pPr marL="914308" lvl="1" indent="-457200">
              <a:buFont typeface="Wingdings" panose="05000000000000000000" pitchFamily="2" charset="2"/>
              <a:buChar char="§"/>
            </a:pPr>
            <a:endParaRPr lang="vi-V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249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8A5F43-2818-690F-4B45-126666A0F0D4}"/>
              </a:ext>
            </a:extLst>
          </p:cNvPr>
          <p:cNvSpPr txBox="1">
            <a:spLocks/>
          </p:cNvSpPr>
          <p:nvPr/>
        </p:nvSpPr>
        <p:spPr>
          <a:xfrm>
            <a:off x="1029511" y="1358565"/>
            <a:ext cx="9144000" cy="732316"/>
          </a:xfrm>
          <a:prstGeom prst="rect">
            <a:avLst/>
          </a:prstGeom>
        </p:spPr>
        <p:txBody>
          <a:bodyPr vert="horz" lIns="91440" tIns="45720" rIns="91440" bIns="45720" rtlCol="0" anchor="ctr">
            <a:normAutofit/>
          </a:bodyPr>
          <a:lstStyle>
            <a:lvl1pPr algn="ctr" defTabSz="914492" rtl="0" eaLnBrk="1" latinLnBrk="0" hangingPunct="1">
              <a:lnSpc>
                <a:spcPct val="90000"/>
              </a:lnSpc>
              <a:spcBef>
                <a:spcPct val="0"/>
              </a:spcBef>
              <a:buNone/>
              <a:defRPr sz="4800" kern="1200">
                <a:solidFill>
                  <a:srgbClr val="C00000"/>
                </a:solidFill>
                <a:latin typeface="Segoe UI Black" panose="020B0A02040204020203" pitchFamily="34" charset="0"/>
                <a:ea typeface="Segoe UI Black" panose="020B0A02040204020203" pitchFamily="34" charset="0"/>
                <a:cs typeface="Times New Roman" panose="02020603050405020304" pitchFamily="18" charset="0"/>
              </a:defRPr>
            </a:lvl1pPr>
          </a:lstStyle>
          <a:p>
            <a:r>
              <a:rPr lang="en-US" sz="4000" b="1">
                <a:solidFill>
                  <a:srgbClr val="FF0000"/>
                </a:solidFill>
                <a:latin typeface="Times New Roman" panose="02020603050405020304" pitchFamily="18" charset="0"/>
              </a:rPr>
              <a:t>5. Demo</a:t>
            </a:r>
            <a:endParaRPr lang="en-US" sz="4000" b="1" dirty="0">
              <a:solidFill>
                <a:srgbClr val="FF0000"/>
              </a:solidFill>
              <a:latin typeface="Times New Roman" panose="02020603050405020304" pitchFamily="18" charset="0"/>
            </a:endParaRPr>
          </a:p>
        </p:txBody>
      </p:sp>
      <p:pic>
        <p:nvPicPr>
          <p:cNvPr id="2050" name="Picture 2" descr="10 Tips for Software Demos - Visitor Queue">
            <a:extLst>
              <a:ext uri="{FF2B5EF4-FFF2-40B4-BE49-F238E27FC236}">
                <a16:creationId xmlns:a16="http://schemas.microsoft.com/office/drawing/2014/main" id="{CE3E80C7-9F66-E4A7-F5B2-6E8A8BC51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458" y="2330841"/>
            <a:ext cx="5653548" cy="3699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7EA54-F0B5-12C3-8EBF-F6217D65B0E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48E9E7B-5BF0-B64B-2B18-87EC22CC4468}"/>
              </a:ext>
            </a:extLst>
          </p:cNvPr>
          <p:cNvSpPr>
            <a:spLocks noGrp="1"/>
          </p:cNvSpPr>
          <p:nvPr>
            <p:ph type="dt" sz="half" idx="10"/>
          </p:nvPr>
        </p:nvSpPr>
        <p:spPr/>
        <p:txBody>
          <a:bodyPr/>
          <a:lstStyle/>
          <a:p>
            <a:fld id="{19E0BBC2-331D-455A-8F34-6CACAAA7B272}" type="datetime1">
              <a:rPr lang="en-GB" smtClean="0"/>
              <a:pPr/>
              <a:t>14/04/2025</a:t>
            </a:fld>
            <a:endParaRPr lang="en-GB"/>
          </a:p>
        </p:txBody>
      </p:sp>
      <p:sp>
        <p:nvSpPr>
          <p:cNvPr id="5" name="Footer Placeholder 4">
            <a:extLst>
              <a:ext uri="{FF2B5EF4-FFF2-40B4-BE49-F238E27FC236}">
                <a16:creationId xmlns:a16="http://schemas.microsoft.com/office/drawing/2014/main" id="{00CA6476-1753-5351-2486-E1E774588C7E}"/>
              </a:ext>
            </a:extLst>
          </p:cNvPr>
          <p:cNvSpPr>
            <a:spLocks noGrp="1"/>
          </p:cNvSpPr>
          <p:nvPr>
            <p:ph type="ftr" sz="quarter" idx="11"/>
          </p:nvPr>
        </p:nvSpPr>
        <p:spPr/>
        <p:txBody>
          <a:bodyPr/>
          <a:lstStyle/>
          <a:p>
            <a:r>
              <a:rPr lang="en-GB"/>
              <a:t>KIẾN THỨC - KỸ NĂNG - SÁNG TẠO - HỘI NHẬP</a:t>
            </a:r>
          </a:p>
        </p:txBody>
      </p:sp>
      <p:sp>
        <p:nvSpPr>
          <p:cNvPr id="6" name="Slide Number Placeholder 5">
            <a:extLst>
              <a:ext uri="{FF2B5EF4-FFF2-40B4-BE49-F238E27FC236}">
                <a16:creationId xmlns:a16="http://schemas.microsoft.com/office/drawing/2014/main" id="{EF8EFB11-45FB-B7DF-1703-675B928C74E3}"/>
              </a:ext>
            </a:extLst>
          </p:cNvPr>
          <p:cNvSpPr>
            <a:spLocks noGrp="1"/>
          </p:cNvSpPr>
          <p:nvPr>
            <p:ph type="sldNum" sz="quarter" idx="12"/>
          </p:nvPr>
        </p:nvSpPr>
        <p:spPr/>
        <p:txBody>
          <a:bodyPr/>
          <a:lstStyle/>
          <a:p>
            <a:fld id="{AA3D6EC1-CEF0-44B9-AC69-1554EEB371D5}" type="slidenum">
              <a:rPr lang="en-GB" smtClean="0"/>
              <a:pPr/>
              <a:t>16</a:t>
            </a:fld>
            <a:endParaRPr lang="en-GB"/>
          </a:p>
        </p:txBody>
      </p:sp>
      <p:sp>
        <p:nvSpPr>
          <p:cNvPr id="2" name="Rectangle 1">
            <a:extLst>
              <a:ext uri="{FF2B5EF4-FFF2-40B4-BE49-F238E27FC236}">
                <a16:creationId xmlns:a16="http://schemas.microsoft.com/office/drawing/2014/main" id="{C36C8724-83F6-E96A-57F8-A102566F0D35}"/>
              </a:ext>
            </a:extLst>
          </p:cNvPr>
          <p:cNvSpPr/>
          <p:nvPr/>
        </p:nvSpPr>
        <p:spPr>
          <a:xfrm>
            <a:off x="2514600" y="2035278"/>
            <a:ext cx="6830961" cy="167271"/>
          </a:xfrm>
          <a:prstGeom prst="rect">
            <a:avLst/>
          </a:prstGeom>
          <a:noFill/>
        </p:spPr>
        <p:txBody>
          <a:bodyPr wrap="none" lIns="91440" tIns="45720" rIns="91440" bIns="45720" anchor="t" anchorCtr="0">
            <a:noAutofit/>
          </a:bodyPr>
          <a:lstStyle/>
          <a:p>
            <a:pPr lvl="2" algn="ctr">
              <a:lnSpc>
                <a:spcPct val="100000"/>
              </a:lnSpc>
            </a:pPr>
            <a:r>
              <a:rPr lang="en-US" sz="5400" b="1" i="1" cap="none" spc="0" dirty="0">
                <a:ln/>
                <a:solidFill>
                  <a:srgbClr val="C00000"/>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CẢM ƠN THẦY VÀ CÁC BẠN</a:t>
            </a:r>
          </a:p>
          <a:p>
            <a:pPr lvl="2" algn="ctr">
              <a:lnSpc>
                <a:spcPct val="100000"/>
              </a:lnSpc>
            </a:pPr>
            <a:r>
              <a:rPr lang="en-US" sz="5400" b="1" i="1" cap="none" spc="0" dirty="0">
                <a:ln/>
                <a:solidFill>
                  <a:srgbClr val="C00000"/>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ĐÃ LẮNG NGHE </a:t>
            </a:r>
            <a:r>
              <a:rPr lang="en-US" sz="5400" b="1" cap="none" spc="0" dirty="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p>
        </p:txBody>
      </p:sp>
      <p:sp>
        <p:nvSpPr>
          <p:cNvPr id="3" name="AutoShape 2" descr="Bộ ảnh meme thank you hài hước gây bão cộng đồng mạng">
            <a:extLst>
              <a:ext uri="{FF2B5EF4-FFF2-40B4-BE49-F238E27FC236}">
                <a16:creationId xmlns:a16="http://schemas.microsoft.com/office/drawing/2014/main" id="{FB755D89-8710-55A2-B377-B82158D799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413480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1433747"/>
            <a:ext cx="9144000" cy="745675"/>
          </a:xfrm>
        </p:spPr>
        <p:txBody>
          <a:bodyPr>
            <a:normAutofit/>
          </a:bodyPr>
          <a:lstStyle/>
          <a:p>
            <a:r>
              <a:rPr lang="en-US" sz="4000" b="1" err="1">
                <a:solidFill>
                  <a:srgbClr val="FF0000"/>
                </a:solidFill>
                <a:latin typeface="Times New Roman" panose="02020603050405020304" pitchFamily="18" charset="0"/>
              </a:rPr>
              <a:t>Thành</a:t>
            </a:r>
            <a:r>
              <a:rPr lang="en-US" sz="4000" b="1">
                <a:solidFill>
                  <a:srgbClr val="FF0000"/>
                </a:solidFill>
                <a:latin typeface="Times New Roman" panose="02020603050405020304" pitchFamily="18" charset="0"/>
              </a:rPr>
              <a:t> viên và Nhiệm vụ</a:t>
            </a:r>
            <a:endParaRPr lang="en-US" sz="4000" b="1" dirty="0">
              <a:solidFill>
                <a:srgbClr val="FF0000"/>
              </a:solidFill>
              <a:latin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271057694"/>
              </p:ext>
            </p:extLst>
          </p:nvPr>
        </p:nvGraphicFramePr>
        <p:xfrm>
          <a:off x="1917290" y="2563124"/>
          <a:ext cx="8357420" cy="2560320"/>
        </p:xfrm>
        <a:graphic>
          <a:graphicData uri="http://schemas.openxmlformats.org/drawingml/2006/table">
            <a:tbl>
              <a:tblPr firstRow="1" bandRow="1">
                <a:tableStyleId>{5C22544A-7EE6-4342-B048-85BDC9FD1C3A}</a:tableStyleId>
              </a:tblPr>
              <a:tblGrid>
                <a:gridCol w="2994168">
                  <a:extLst>
                    <a:ext uri="{9D8B030D-6E8A-4147-A177-3AD203B41FA5}">
                      <a16:colId xmlns:a16="http://schemas.microsoft.com/office/drawing/2014/main" val="20000"/>
                    </a:ext>
                  </a:extLst>
                </a:gridCol>
                <a:gridCol w="2681626">
                  <a:extLst>
                    <a:ext uri="{9D8B030D-6E8A-4147-A177-3AD203B41FA5}">
                      <a16:colId xmlns:a16="http://schemas.microsoft.com/office/drawing/2014/main" val="20001"/>
                    </a:ext>
                  </a:extLst>
                </a:gridCol>
                <a:gridCol w="2681626">
                  <a:extLst>
                    <a:ext uri="{9D8B030D-6E8A-4147-A177-3AD203B41FA5}">
                      <a16:colId xmlns:a16="http://schemas.microsoft.com/office/drawing/2014/main" val="1200330437"/>
                    </a:ext>
                  </a:extLst>
                </a:gridCol>
              </a:tblGrid>
              <a:tr h="595170">
                <a:tc>
                  <a:txBody>
                    <a:bodyPr/>
                    <a:lstStyle/>
                    <a:p>
                      <a:pPr algn="ctr">
                        <a:spcBef>
                          <a:spcPts val="600"/>
                        </a:spcBef>
                        <a:spcAft>
                          <a:spcPts val="600"/>
                        </a:spcAft>
                      </a:pPr>
                      <a:r>
                        <a:rPr lang="en-US" b="1">
                          <a:solidFill>
                            <a:srgbClr val="008080"/>
                          </a:solidFill>
                          <a:latin typeface="Segoe UI Black" panose="020B0A02040204020203" pitchFamily="34" charset="0"/>
                          <a:ea typeface="Segoe UI Black" panose="020B0A02040204020203" pitchFamily="34" charset="0"/>
                        </a:rPr>
                        <a:t>2151150058</a:t>
                      </a:r>
                      <a:endParaRPr lang="en-US" b="1" dirty="0">
                        <a:solidFill>
                          <a:srgbClr val="008080"/>
                        </a:solidFill>
                        <a:latin typeface="Segoe UI Black" panose="020B0A02040204020203" pitchFamily="34" charset="0"/>
                        <a:ea typeface="Segoe UI Black" panose="020B0A02040204020203" pitchFamily="34" charset="0"/>
                      </a:endParaRPr>
                    </a:p>
                  </a:txBody>
                  <a:tcPr anchor="ctr">
                    <a:solidFill>
                      <a:schemeClr val="bg1">
                        <a:lumMod val="85000"/>
                      </a:schemeClr>
                    </a:solidFill>
                  </a:tcPr>
                </a:tc>
                <a:tc>
                  <a:txBody>
                    <a:bodyPr/>
                    <a:lstStyle/>
                    <a:p>
                      <a:pPr algn="l">
                        <a:spcBef>
                          <a:spcPts val="600"/>
                        </a:spcBef>
                        <a:spcAft>
                          <a:spcPts val="600"/>
                        </a:spcAft>
                      </a:pPr>
                      <a:r>
                        <a:rPr lang="en-US" dirty="0">
                          <a:solidFill>
                            <a:schemeClr val="tx1"/>
                          </a:solidFill>
                          <a:latin typeface="Segoe UI Black" panose="020B0A02040204020203" pitchFamily="34" charset="0"/>
                          <a:ea typeface="Segoe UI Black" panose="020B0A02040204020203" pitchFamily="34" charset="0"/>
                        </a:rPr>
                        <a:t>1</a:t>
                      </a:r>
                      <a:r>
                        <a:rPr lang="en-US">
                          <a:solidFill>
                            <a:schemeClr val="tx1"/>
                          </a:solidFill>
                          <a:latin typeface="Segoe UI Black" panose="020B0A02040204020203" pitchFamily="34" charset="0"/>
                          <a:ea typeface="Segoe UI Black" panose="020B0A02040204020203" pitchFamily="34" charset="0"/>
                        </a:rPr>
                        <a:t>.</a:t>
                      </a:r>
                      <a:r>
                        <a:rPr lang="en-US" baseline="0">
                          <a:solidFill>
                            <a:schemeClr val="tx1"/>
                          </a:solidFill>
                          <a:latin typeface="Segoe UI Black" panose="020B0A02040204020203" pitchFamily="34" charset="0"/>
                          <a:ea typeface="Segoe UI Black" panose="020B0A02040204020203" pitchFamily="34" charset="0"/>
                        </a:rPr>
                        <a:t> Trần Trọng Thành</a:t>
                      </a:r>
                      <a:endParaRPr lang="en-US" dirty="0">
                        <a:solidFill>
                          <a:schemeClr val="tx1"/>
                        </a:solidFill>
                      </a:endParaRPr>
                    </a:p>
                  </a:txBody>
                  <a:tcPr anchor="ctr">
                    <a:solidFill>
                      <a:schemeClr val="bg1">
                        <a:lumMod val="85000"/>
                      </a:schemeClr>
                    </a:solidFill>
                  </a:tcPr>
                </a:tc>
                <a:tc>
                  <a:txBody>
                    <a:bodyPr/>
                    <a:lstStyle/>
                    <a:p>
                      <a:pPr algn="l">
                        <a:spcBef>
                          <a:spcPts val="600"/>
                        </a:spcBef>
                        <a:spcAft>
                          <a:spcPts val="600"/>
                        </a:spcAft>
                      </a:pPr>
                      <a:r>
                        <a:rPr lang="en-US" b="0">
                          <a:solidFill>
                            <a:schemeClr val="tx1"/>
                          </a:solidFill>
                          <a:latin typeface="Times New Roman" panose="02020603050405020304" pitchFamily="18" charset="0"/>
                          <a:cs typeface="Times New Roman" panose="02020603050405020304" pitchFamily="18" charset="0"/>
                        </a:rPr>
                        <a:t>Code, powerpoint, thuyết trình, sửa word</a:t>
                      </a:r>
                      <a:endParaRPr 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bg1">
                        <a:lumMod val="85000"/>
                      </a:schemeClr>
                    </a:solidFill>
                  </a:tcPr>
                </a:tc>
                <a:extLst>
                  <a:ext uri="{0D108BD9-81ED-4DB2-BD59-A6C34878D82A}">
                    <a16:rowId xmlns:a16="http://schemas.microsoft.com/office/drawing/2014/main" val="10000"/>
                  </a:ext>
                </a:extLst>
              </a:tr>
              <a:tr h="595170">
                <a:tc>
                  <a:txBody>
                    <a:bodyPr/>
                    <a:lstStyle/>
                    <a:p>
                      <a:pPr algn="ctr">
                        <a:spcBef>
                          <a:spcPts val="600"/>
                        </a:spcBef>
                        <a:spcAft>
                          <a:spcPts val="600"/>
                        </a:spcAft>
                      </a:pPr>
                      <a:r>
                        <a:rPr lang="en-US" b="1">
                          <a:solidFill>
                            <a:srgbClr val="008080"/>
                          </a:solidFill>
                          <a:latin typeface="Segoe UI Black" panose="020B0A02040204020203" pitchFamily="34" charset="0"/>
                          <a:ea typeface="Segoe UI Black" panose="020B0A02040204020203" pitchFamily="34" charset="0"/>
                        </a:rPr>
                        <a:t>2151150059</a:t>
                      </a:r>
                      <a:endParaRPr lang="en-US" b="1" dirty="0">
                        <a:solidFill>
                          <a:srgbClr val="008080"/>
                        </a:solidFill>
                        <a:latin typeface="Segoe UI Black" panose="020B0A02040204020203" pitchFamily="34" charset="0"/>
                        <a:ea typeface="Segoe UI Black" panose="020B0A02040204020203" pitchFamily="34" charset="0"/>
                      </a:endParaRPr>
                    </a:p>
                  </a:txBody>
                  <a:tcPr anchor="ctr">
                    <a:solidFill>
                      <a:schemeClr val="bg1">
                        <a:lumMod val="85000"/>
                      </a:schemeClr>
                    </a:solidFill>
                  </a:tcPr>
                </a:tc>
                <a:tc>
                  <a:txBody>
                    <a:bodyPr/>
                    <a:lstStyle/>
                    <a:p>
                      <a:pPr marL="0" marR="0" indent="0" algn="l" defTabSz="914400" rtl="0" eaLnBrk="1" fontAlgn="auto" latinLnBrk="0" hangingPunct="1">
                        <a:lnSpc>
                          <a:spcPct val="100000"/>
                        </a:lnSpc>
                        <a:spcBef>
                          <a:spcPts val="600"/>
                        </a:spcBef>
                        <a:spcAft>
                          <a:spcPts val="600"/>
                        </a:spcAft>
                        <a:buClrTx/>
                        <a:buSzTx/>
                        <a:buFontTx/>
                        <a:buNone/>
                        <a:defRPr/>
                      </a:pPr>
                      <a:r>
                        <a:rPr lang="en-US" dirty="0">
                          <a:solidFill>
                            <a:schemeClr val="tx1"/>
                          </a:solidFill>
                          <a:latin typeface="Segoe UI Black" panose="020B0A02040204020203" pitchFamily="34" charset="0"/>
                          <a:ea typeface="Segoe UI Black" panose="020B0A02040204020203" pitchFamily="34" charset="0"/>
                        </a:rPr>
                        <a:t>2</a:t>
                      </a:r>
                      <a:r>
                        <a:rPr lang="en-US">
                          <a:solidFill>
                            <a:schemeClr val="tx1"/>
                          </a:solidFill>
                          <a:latin typeface="Segoe UI Black" panose="020B0A02040204020203" pitchFamily="34" charset="0"/>
                          <a:ea typeface="Segoe UI Black" panose="020B0A02040204020203" pitchFamily="34" charset="0"/>
                        </a:rPr>
                        <a:t>. Nhữ Ngọc Thiện</a:t>
                      </a:r>
                      <a:endParaRPr lang="en-US" dirty="0">
                        <a:solidFill>
                          <a:schemeClr val="tx1"/>
                        </a:solidFill>
                        <a:latin typeface="Segoe UI Black" panose="020B0A02040204020203" pitchFamily="34" charset="0"/>
                        <a:ea typeface="Segoe UI Black" panose="020B0A02040204020203" pitchFamily="34" charset="0"/>
                      </a:endParaRPr>
                    </a:p>
                  </a:txBody>
                  <a:tcPr anchor="ctr">
                    <a:solidFill>
                      <a:schemeClr val="bg1">
                        <a:lumMod val="85000"/>
                      </a:schemeClr>
                    </a:solidFill>
                  </a:tcPr>
                </a:tc>
                <a:tc>
                  <a:txBody>
                    <a:bodyPr/>
                    <a:lstStyle/>
                    <a:p>
                      <a:pPr marL="0" marR="0" indent="0" algn="l" defTabSz="914400" rtl="0" eaLnBrk="1" fontAlgn="auto" latinLnBrk="0" hangingPunct="1">
                        <a:lnSpc>
                          <a:spcPct val="100000"/>
                        </a:lnSpc>
                        <a:spcBef>
                          <a:spcPts val="600"/>
                        </a:spcBef>
                        <a:spcAft>
                          <a:spcPts val="600"/>
                        </a:spcAft>
                        <a:buClrTx/>
                        <a:buSzTx/>
                        <a:buFontTx/>
                        <a:buNone/>
                        <a:defRPr/>
                      </a:pPr>
                      <a:r>
                        <a:rPr lang="en-US" b="0">
                          <a:solidFill>
                            <a:schemeClr val="tx1"/>
                          </a:solidFill>
                          <a:latin typeface="Times New Roman" panose="02020603050405020304" pitchFamily="18" charset="0"/>
                          <a:ea typeface="Segoe UI Black" panose="020B0A02040204020203" pitchFamily="34" charset="0"/>
                          <a:cs typeface="Times New Roman" panose="02020603050405020304" pitchFamily="18" charset="0"/>
                        </a:rPr>
                        <a:t>Code, thuyết trình (demo), sửa word </a:t>
                      </a:r>
                      <a:endParaRPr lang="en-US" b="0" dirty="0">
                        <a:solidFill>
                          <a:schemeClr val="tx1"/>
                        </a:solidFill>
                        <a:latin typeface="Times New Roman" panose="02020603050405020304" pitchFamily="18" charset="0"/>
                        <a:ea typeface="Segoe UI Black" panose="020B0A02040204020203" pitchFamily="34" charset="0"/>
                        <a:cs typeface="Times New Roman" panose="02020603050405020304" pitchFamily="18" charset="0"/>
                      </a:endParaRPr>
                    </a:p>
                  </a:txBody>
                  <a:tcPr anchor="ctr">
                    <a:solidFill>
                      <a:schemeClr val="bg1">
                        <a:lumMod val="85000"/>
                      </a:schemeClr>
                    </a:solidFill>
                  </a:tcPr>
                </a:tc>
                <a:extLst>
                  <a:ext uri="{0D108BD9-81ED-4DB2-BD59-A6C34878D82A}">
                    <a16:rowId xmlns:a16="http://schemas.microsoft.com/office/drawing/2014/main" val="10001"/>
                  </a:ext>
                </a:extLst>
              </a:tr>
              <a:tr h="595170">
                <a:tc>
                  <a:txBody>
                    <a:bodyPr/>
                    <a:lstStyle/>
                    <a:p>
                      <a:pPr algn="ctr">
                        <a:spcBef>
                          <a:spcPts val="600"/>
                        </a:spcBef>
                        <a:spcAft>
                          <a:spcPts val="600"/>
                        </a:spcAft>
                      </a:pPr>
                      <a:r>
                        <a:rPr lang="en-US" b="1">
                          <a:solidFill>
                            <a:srgbClr val="008080"/>
                          </a:solidFill>
                          <a:latin typeface="Segoe UI Black" panose="020B0A02040204020203" pitchFamily="34" charset="0"/>
                          <a:ea typeface="Segoe UI Black" panose="020B0A02040204020203" pitchFamily="34" charset="0"/>
                        </a:rPr>
                        <a:t>2151150053</a:t>
                      </a:r>
                      <a:endParaRPr lang="en-US" b="1" dirty="0">
                        <a:solidFill>
                          <a:srgbClr val="008080"/>
                        </a:solidFill>
                        <a:latin typeface="Segoe UI Black" panose="020B0A02040204020203" pitchFamily="34" charset="0"/>
                        <a:ea typeface="Segoe UI Black" panose="020B0A02040204020203" pitchFamily="34" charset="0"/>
                      </a:endParaRPr>
                    </a:p>
                  </a:txBody>
                  <a:tcPr anchor="ctr">
                    <a:solidFill>
                      <a:schemeClr val="bg1">
                        <a:lumMod val="85000"/>
                      </a:schemeClr>
                    </a:solidFill>
                  </a:tcPr>
                </a:tc>
                <a:tc>
                  <a:txBody>
                    <a:bodyPr/>
                    <a:lstStyle/>
                    <a:p>
                      <a:pPr marL="0" marR="0" indent="0" algn="l" defTabSz="914400" rtl="0" eaLnBrk="1" fontAlgn="auto" latinLnBrk="0" hangingPunct="1">
                        <a:lnSpc>
                          <a:spcPct val="100000"/>
                        </a:lnSpc>
                        <a:spcBef>
                          <a:spcPts val="600"/>
                        </a:spcBef>
                        <a:spcAft>
                          <a:spcPts val="600"/>
                        </a:spcAft>
                        <a:buClrTx/>
                        <a:buSzTx/>
                        <a:buFontTx/>
                        <a:buNone/>
                        <a:defRPr/>
                      </a:pPr>
                      <a:r>
                        <a:rPr lang="en-US" dirty="0">
                          <a:solidFill>
                            <a:schemeClr val="tx1"/>
                          </a:solidFill>
                          <a:latin typeface="Segoe UI Black" panose="020B0A02040204020203" pitchFamily="34" charset="0"/>
                          <a:ea typeface="Segoe UI Black" panose="020B0A02040204020203" pitchFamily="34" charset="0"/>
                        </a:rPr>
                        <a:t>3</a:t>
                      </a:r>
                      <a:r>
                        <a:rPr lang="en-US">
                          <a:solidFill>
                            <a:schemeClr val="tx1"/>
                          </a:solidFill>
                          <a:latin typeface="Segoe UI Black" panose="020B0A02040204020203" pitchFamily="34" charset="0"/>
                          <a:ea typeface="Segoe UI Black" panose="020B0A02040204020203" pitchFamily="34" charset="0"/>
                        </a:rPr>
                        <a:t>. Nguyễn Minh Phương</a:t>
                      </a:r>
                      <a:endParaRPr lang="en-US" baseline="0" dirty="0">
                        <a:solidFill>
                          <a:schemeClr val="tx1"/>
                        </a:solidFill>
                        <a:latin typeface="Segoe UI Black" panose="020B0A02040204020203" pitchFamily="34" charset="0"/>
                        <a:ea typeface="Segoe UI Black" panose="020B0A02040204020203" pitchFamily="34" charset="0"/>
                      </a:endParaRPr>
                    </a:p>
                  </a:txBody>
                  <a:tcPr anchor="ctr">
                    <a:solidFill>
                      <a:schemeClr val="bg1">
                        <a:lumMod val="85000"/>
                      </a:schemeClr>
                    </a:solidFill>
                  </a:tcPr>
                </a:tc>
                <a:tc>
                  <a:txBody>
                    <a:bodyPr/>
                    <a:lstStyle/>
                    <a:p>
                      <a:pPr marL="0" marR="0" indent="0" algn="l" defTabSz="914400" rtl="0" eaLnBrk="1" fontAlgn="auto" latinLnBrk="0" hangingPunct="1">
                        <a:lnSpc>
                          <a:spcPct val="100000"/>
                        </a:lnSpc>
                        <a:spcBef>
                          <a:spcPts val="600"/>
                        </a:spcBef>
                        <a:spcAft>
                          <a:spcPts val="600"/>
                        </a:spcAft>
                        <a:buClrTx/>
                        <a:buSzTx/>
                        <a:buFontTx/>
                        <a:buNone/>
                        <a:defRPr/>
                      </a:pPr>
                      <a:r>
                        <a:rPr lang="en-US" b="0" baseline="0">
                          <a:solidFill>
                            <a:schemeClr val="tx1"/>
                          </a:solidFill>
                          <a:latin typeface="Times New Roman" panose="02020603050405020304" pitchFamily="18" charset="0"/>
                          <a:ea typeface="Segoe UI Black" panose="020B0A02040204020203" pitchFamily="34" charset="0"/>
                          <a:cs typeface="Times New Roman" panose="02020603050405020304" pitchFamily="18" charset="0"/>
                        </a:rPr>
                        <a:t>Code, sửa word, lên ý tưởng các chức năng game</a:t>
                      </a:r>
                      <a:endParaRPr lang="en-US" b="0" baseline="0" dirty="0">
                        <a:solidFill>
                          <a:schemeClr val="tx1"/>
                        </a:solidFill>
                        <a:latin typeface="Times New Roman" panose="02020603050405020304" pitchFamily="18" charset="0"/>
                        <a:ea typeface="Segoe UI Black" panose="020B0A02040204020203" pitchFamily="34" charset="0"/>
                        <a:cs typeface="Times New Roman" panose="02020603050405020304" pitchFamily="18" charset="0"/>
                      </a:endParaRPr>
                    </a:p>
                  </a:txBody>
                  <a:tcPr anchor="ctr">
                    <a:solidFill>
                      <a:schemeClr val="bg1">
                        <a:lumMod val="85000"/>
                      </a:schemeClr>
                    </a:solidFill>
                  </a:tcPr>
                </a:tc>
                <a:extLst>
                  <a:ext uri="{0D108BD9-81ED-4DB2-BD59-A6C34878D82A}">
                    <a16:rowId xmlns:a16="http://schemas.microsoft.com/office/drawing/2014/main" val="10002"/>
                  </a:ext>
                </a:extLst>
              </a:tr>
              <a:tr h="595170">
                <a:tc>
                  <a:txBody>
                    <a:bodyPr/>
                    <a:lstStyle/>
                    <a:p>
                      <a:pPr algn="ctr">
                        <a:spcBef>
                          <a:spcPts val="600"/>
                        </a:spcBef>
                        <a:spcAft>
                          <a:spcPts val="600"/>
                        </a:spcAft>
                      </a:pPr>
                      <a:r>
                        <a:rPr lang="en-US" b="1">
                          <a:solidFill>
                            <a:srgbClr val="008080"/>
                          </a:solidFill>
                          <a:latin typeface="Segoe UI Black" panose="020B0A02040204020203" pitchFamily="34" charset="0"/>
                          <a:ea typeface="Segoe UI Black" panose="020B0A02040204020203" pitchFamily="34" charset="0"/>
                        </a:rPr>
                        <a:t>2151150068</a:t>
                      </a:r>
                      <a:endParaRPr lang="en-US" b="1" dirty="0">
                        <a:solidFill>
                          <a:srgbClr val="008080"/>
                        </a:solidFill>
                        <a:latin typeface="Segoe UI Black" panose="020B0A02040204020203" pitchFamily="34" charset="0"/>
                        <a:ea typeface="Segoe UI Black" panose="020B0A02040204020203" pitchFamily="34" charset="0"/>
                      </a:endParaRPr>
                    </a:p>
                  </a:txBody>
                  <a:tcPr anchor="ctr">
                    <a:solidFill>
                      <a:schemeClr val="bg1">
                        <a:lumMod val="85000"/>
                      </a:schemeClr>
                    </a:solidFill>
                  </a:tcPr>
                </a:tc>
                <a:tc>
                  <a:txBody>
                    <a:bodyPr/>
                    <a:lstStyle/>
                    <a:p>
                      <a:pPr marL="0" marR="0" indent="0" algn="l" defTabSz="914400" rtl="0" eaLnBrk="1" fontAlgn="auto" latinLnBrk="0" hangingPunct="1">
                        <a:lnSpc>
                          <a:spcPct val="100000"/>
                        </a:lnSpc>
                        <a:spcBef>
                          <a:spcPts val="600"/>
                        </a:spcBef>
                        <a:spcAft>
                          <a:spcPts val="600"/>
                        </a:spcAft>
                        <a:buClrTx/>
                        <a:buSzTx/>
                        <a:buFontTx/>
                        <a:buNone/>
                        <a:defRPr/>
                      </a:pPr>
                      <a:r>
                        <a:rPr lang="en-US" dirty="0">
                          <a:solidFill>
                            <a:schemeClr val="tx1"/>
                          </a:solidFill>
                          <a:latin typeface="Segoe UI Black" panose="020B0A02040204020203" pitchFamily="34" charset="0"/>
                          <a:ea typeface="Segoe UI Black" panose="020B0A02040204020203" pitchFamily="34" charset="0"/>
                        </a:rPr>
                        <a:t>4</a:t>
                      </a:r>
                      <a:r>
                        <a:rPr lang="en-US">
                          <a:solidFill>
                            <a:schemeClr val="tx1"/>
                          </a:solidFill>
                          <a:latin typeface="Segoe UI Black" panose="020B0A02040204020203" pitchFamily="34" charset="0"/>
                          <a:ea typeface="Segoe UI Black" panose="020B0A02040204020203" pitchFamily="34" charset="0"/>
                        </a:rPr>
                        <a:t>. Trần Anh Tuấn</a:t>
                      </a:r>
                      <a:endParaRPr lang="en-US" dirty="0">
                        <a:solidFill>
                          <a:schemeClr val="tx1"/>
                        </a:solidFill>
                        <a:latin typeface="Segoe UI Black" panose="020B0A02040204020203" pitchFamily="34" charset="0"/>
                        <a:ea typeface="Segoe UI Black" panose="020B0A02040204020203" pitchFamily="34" charset="0"/>
                      </a:endParaRPr>
                    </a:p>
                  </a:txBody>
                  <a:tcPr anchor="ctr">
                    <a:solidFill>
                      <a:schemeClr val="bg1">
                        <a:lumMod val="85000"/>
                      </a:schemeClr>
                    </a:solidFill>
                  </a:tcPr>
                </a:tc>
                <a:tc>
                  <a:txBody>
                    <a:bodyPr/>
                    <a:lstStyle/>
                    <a:p>
                      <a:pPr marL="0" marR="0" indent="0" algn="l" defTabSz="914400" rtl="0" eaLnBrk="1" fontAlgn="auto" latinLnBrk="0" hangingPunct="1">
                        <a:lnSpc>
                          <a:spcPct val="100000"/>
                        </a:lnSpc>
                        <a:spcBef>
                          <a:spcPts val="600"/>
                        </a:spcBef>
                        <a:spcAft>
                          <a:spcPts val="600"/>
                        </a:spcAft>
                        <a:buClrTx/>
                        <a:buSzTx/>
                        <a:buFontTx/>
                        <a:buNone/>
                        <a:defRPr/>
                      </a:pPr>
                      <a:r>
                        <a:rPr lang="en-US" b="0">
                          <a:solidFill>
                            <a:schemeClr val="tx1"/>
                          </a:solidFill>
                          <a:latin typeface="Times New Roman" panose="02020603050405020304" pitchFamily="18" charset="0"/>
                          <a:ea typeface="Segoe UI Black" panose="020B0A02040204020203" pitchFamily="34" charset="0"/>
                          <a:cs typeface="Times New Roman" panose="02020603050405020304" pitchFamily="18" charset="0"/>
                        </a:rPr>
                        <a:t>Code, thiết kế word, </a:t>
                      </a:r>
                      <a:r>
                        <a:rPr lang="en-US" b="0" baseline="0">
                          <a:solidFill>
                            <a:schemeClr val="tx1"/>
                          </a:solidFill>
                          <a:latin typeface="Times New Roman" panose="02020603050405020304" pitchFamily="18" charset="0"/>
                          <a:ea typeface="Segoe UI Black" panose="020B0A02040204020203" pitchFamily="34" charset="0"/>
                          <a:cs typeface="Times New Roman" panose="02020603050405020304" pitchFamily="18" charset="0"/>
                        </a:rPr>
                        <a:t>, lên ý tưởng các chức năng game</a:t>
                      </a:r>
                      <a:endParaRPr lang="en-US" b="0" dirty="0">
                        <a:solidFill>
                          <a:schemeClr val="tx1"/>
                        </a:solidFill>
                        <a:latin typeface="Times New Roman" panose="02020603050405020304" pitchFamily="18" charset="0"/>
                        <a:ea typeface="Segoe UI Black" panose="020B0A02040204020203" pitchFamily="34" charset="0"/>
                        <a:cs typeface="Times New Roman" panose="02020603050405020304" pitchFamily="18" charset="0"/>
                      </a:endParaRP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Tree>
  </p:cSld>
  <p:clrMapOvr>
    <a:masterClrMapping/>
  </p:clrMapOvr>
  <p:transition>
    <p:sndAc>
      <p:stSnd>
        <p:snd r:embed="rId2" name="explode.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88505" y="1166836"/>
            <a:ext cx="9144000" cy="732316"/>
          </a:xfrm>
        </p:spPr>
        <p:txBody>
          <a:bodyPr anchor="ctr">
            <a:normAutofit/>
          </a:bodyPr>
          <a:lstStyle/>
          <a:p>
            <a:pPr algn="ctr"/>
            <a:r>
              <a:rPr lang="en-US" sz="4000" b="1" dirty="0" err="1">
                <a:solidFill>
                  <a:srgbClr val="FF0000"/>
                </a:solidFill>
                <a:latin typeface="Times New Roman" panose="02020603050405020304" pitchFamily="18" charset="0"/>
              </a:rPr>
              <a:t>Nội</a:t>
            </a:r>
            <a:r>
              <a:rPr lang="en-US" sz="4000" b="1" dirty="0">
                <a:solidFill>
                  <a:srgbClr val="FF0000"/>
                </a:solidFill>
                <a:latin typeface="Times New Roman" panose="02020603050405020304" pitchFamily="18" charset="0"/>
              </a:rPr>
              <a:t> dung</a:t>
            </a:r>
          </a:p>
        </p:txBody>
      </p:sp>
      <p:sp>
        <p:nvSpPr>
          <p:cNvPr id="5" name="Rectangle: Rounded Corners 4">
            <a:extLst>
              <a:ext uri="{FF2B5EF4-FFF2-40B4-BE49-F238E27FC236}">
                <a16:creationId xmlns:a16="http://schemas.microsoft.com/office/drawing/2014/main" id="{41AFBCE4-2576-A274-32E2-13605B501437}"/>
              </a:ext>
            </a:extLst>
          </p:cNvPr>
          <p:cNvSpPr/>
          <p:nvPr/>
        </p:nvSpPr>
        <p:spPr>
          <a:xfrm>
            <a:off x="922795" y="2550038"/>
            <a:ext cx="3162509" cy="523220"/>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16E9FEC5-5FEE-15DA-1C63-B5C94ED0A5B3}"/>
              </a:ext>
            </a:extLst>
          </p:cNvPr>
          <p:cNvSpPr txBox="1"/>
          <p:nvPr/>
        </p:nvSpPr>
        <p:spPr>
          <a:xfrm>
            <a:off x="745813" y="2580815"/>
            <a:ext cx="3516471" cy="430887"/>
          </a:xfrm>
          <a:prstGeom prst="rect">
            <a:avLst/>
          </a:prstGeom>
          <a:noFill/>
        </p:spPr>
        <p:txBody>
          <a:bodyPr wrap="square">
            <a:spAutoFit/>
          </a:bodyPr>
          <a:lstStyle/>
          <a:p>
            <a:pPr algn="ctr"/>
            <a:r>
              <a:rPr lang="en-US" sz="2200" b="1">
                <a:latin typeface="Times New Roman" panose="02020603050405020304" pitchFamily="18" charset="0"/>
                <a:cs typeface="Times New Roman" panose="02020603050405020304" pitchFamily="18" charset="0"/>
              </a:rPr>
              <a:t>1. Giới thiệu đề tài</a:t>
            </a:r>
            <a:endParaRPr lang="en-US" sz="2200" b="1"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3F7A9A72-1E09-7BFE-4871-EE2836EC79E5}"/>
              </a:ext>
            </a:extLst>
          </p:cNvPr>
          <p:cNvSpPr/>
          <p:nvPr/>
        </p:nvSpPr>
        <p:spPr>
          <a:xfrm>
            <a:off x="4526016" y="2549885"/>
            <a:ext cx="3162509" cy="523220"/>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a:extLst>
              <a:ext uri="{FF2B5EF4-FFF2-40B4-BE49-F238E27FC236}">
                <a16:creationId xmlns:a16="http://schemas.microsoft.com/office/drawing/2014/main" id="{40109A23-8017-4426-77F1-0933A78F19B0}"/>
              </a:ext>
            </a:extLst>
          </p:cNvPr>
          <p:cNvSpPr txBox="1"/>
          <p:nvPr/>
        </p:nvSpPr>
        <p:spPr>
          <a:xfrm>
            <a:off x="4439264" y="2580815"/>
            <a:ext cx="3516471" cy="430887"/>
          </a:xfrm>
          <a:prstGeom prst="rect">
            <a:avLst/>
          </a:prstGeom>
          <a:noFill/>
        </p:spPr>
        <p:txBody>
          <a:bodyPr wrap="square">
            <a:spAutoFit/>
          </a:bodyPr>
          <a:lstStyle/>
          <a:p>
            <a:pPr algn="ctr"/>
            <a:r>
              <a:rPr lang="en-US" sz="2200" b="1">
                <a:latin typeface="Times New Roman" panose="02020603050405020304" pitchFamily="18" charset="0"/>
                <a:cs typeface="Times New Roman" panose="02020603050405020304" pitchFamily="18" charset="0"/>
              </a:rPr>
              <a:t>2. Tổng quan sản phẩm</a:t>
            </a:r>
            <a:endParaRPr lang="en-US" sz="2200" b="1" dirty="0">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53713FD4-4851-5B2D-BB47-4AA1E22670FF}"/>
              </a:ext>
            </a:extLst>
          </p:cNvPr>
          <p:cNvSpPr/>
          <p:nvPr/>
        </p:nvSpPr>
        <p:spPr>
          <a:xfrm>
            <a:off x="8129239" y="2549732"/>
            <a:ext cx="3162509" cy="523220"/>
          </a:xfrm>
          <a:prstGeom prst="roundRect">
            <a:avLst/>
          </a:prstGeom>
          <a:solidFill>
            <a:schemeClr val="bg1"/>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E41D87EF-0BF1-E766-E5B0-B14B4CD825D6}"/>
              </a:ext>
            </a:extLst>
          </p:cNvPr>
          <p:cNvSpPr txBox="1"/>
          <p:nvPr/>
        </p:nvSpPr>
        <p:spPr>
          <a:xfrm>
            <a:off x="8040746" y="2580509"/>
            <a:ext cx="3339491" cy="430887"/>
          </a:xfrm>
          <a:prstGeom prst="rect">
            <a:avLst/>
          </a:prstGeom>
          <a:noFill/>
        </p:spPr>
        <p:txBody>
          <a:bodyPr wrap="square">
            <a:spAutoFit/>
          </a:bodyPr>
          <a:lstStyle/>
          <a:p>
            <a:pPr algn="ctr"/>
            <a:r>
              <a:rPr lang="en-US" sz="2200" b="1">
                <a:latin typeface="Times New Roman" panose="02020603050405020304" pitchFamily="18" charset="0"/>
                <a:cs typeface="Times New Roman" panose="02020603050405020304" pitchFamily="18" charset="0"/>
              </a:rPr>
              <a:t>3. Điểm mạnh và hạn chế</a:t>
            </a:r>
            <a:endParaRPr lang="en-US" sz="2200" b="1" dirty="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E0C16EFB-AE35-188B-0D02-C4A854FDFAD3}"/>
              </a:ext>
            </a:extLst>
          </p:cNvPr>
          <p:cNvSpPr/>
          <p:nvPr/>
        </p:nvSpPr>
        <p:spPr>
          <a:xfrm>
            <a:off x="2677552" y="4031002"/>
            <a:ext cx="3162509" cy="523220"/>
          </a:xfrm>
          <a:prstGeom prst="roundRect">
            <a:avLst/>
          </a:prstGeom>
          <a:solidFill>
            <a:schemeClr val="bg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extBox 15">
            <a:extLst>
              <a:ext uri="{FF2B5EF4-FFF2-40B4-BE49-F238E27FC236}">
                <a16:creationId xmlns:a16="http://schemas.microsoft.com/office/drawing/2014/main" id="{7A1A059A-02AD-2481-A976-BEF63A4D22D6}"/>
              </a:ext>
            </a:extLst>
          </p:cNvPr>
          <p:cNvSpPr txBox="1"/>
          <p:nvPr/>
        </p:nvSpPr>
        <p:spPr>
          <a:xfrm>
            <a:off x="2500570" y="4061779"/>
            <a:ext cx="3516471" cy="461665"/>
          </a:xfrm>
          <a:prstGeom prst="rect">
            <a:avLst/>
          </a:prstGeom>
          <a:noFill/>
          <a:ln>
            <a:noFill/>
          </a:ln>
        </p:spPr>
        <p:txBody>
          <a:bodyPr wrap="square">
            <a:spAutoFit/>
          </a:bodyPr>
          <a:lstStyle/>
          <a:p>
            <a:pPr algn="ctr"/>
            <a:r>
              <a:rPr lang="en-US" sz="2400" b="1">
                <a:latin typeface="Times New Roman" panose="02020603050405020304" pitchFamily="18" charset="0"/>
                <a:cs typeface="Times New Roman" panose="02020603050405020304" pitchFamily="18" charset="0"/>
              </a:rPr>
              <a:t>4. </a:t>
            </a:r>
            <a:r>
              <a:rPr lang="en-US" sz="2200" b="1">
                <a:latin typeface="Times New Roman" panose="02020603050405020304" pitchFamily="18" charset="0"/>
                <a:cs typeface="Times New Roman" panose="02020603050405020304" pitchFamily="18" charset="0"/>
              </a:rPr>
              <a:t>Hướng</a:t>
            </a:r>
            <a:r>
              <a:rPr lang="en-US" sz="2400" b="1">
                <a:latin typeface="Times New Roman" panose="02020603050405020304" pitchFamily="18" charset="0"/>
                <a:cs typeface="Times New Roman" panose="02020603050405020304" pitchFamily="18" charset="0"/>
              </a:rPr>
              <a:t> </a:t>
            </a:r>
            <a:r>
              <a:rPr lang="en-US" sz="2200" b="1">
                <a:latin typeface="Times New Roman" panose="02020603050405020304" pitchFamily="18" charset="0"/>
                <a:cs typeface="Times New Roman" panose="02020603050405020304" pitchFamily="18" charset="0"/>
              </a:rPr>
              <a:t>phát triển</a:t>
            </a:r>
            <a:endParaRPr lang="en-US" sz="2200" b="1" dirty="0">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291DC068-D5CB-C9A1-4040-EAB6A863EC50}"/>
              </a:ext>
            </a:extLst>
          </p:cNvPr>
          <p:cNvSpPr/>
          <p:nvPr/>
        </p:nvSpPr>
        <p:spPr>
          <a:xfrm>
            <a:off x="6280773" y="4030849"/>
            <a:ext cx="3162509" cy="5232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extBox 17">
            <a:extLst>
              <a:ext uri="{FF2B5EF4-FFF2-40B4-BE49-F238E27FC236}">
                <a16:creationId xmlns:a16="http://schemas.microsoft.com/office/drawing/2014/main" id="{A9185329-4C85-84AA-4403-EB3F468E9EAC}"/>
              </a:ext>
            </a:extLst>
          </p:cNvPr>
          <p:cNvSpPr txBox="1"/>
          <p:nvPr/>
        </p:nvSpPr>
        <p:spPr>
          <a:xfrm>
            <a:off x="6280772" y="4030543"/>
            <a:ext cx="3162509" cy="461665"/>
          </a:xfrm>
          <a:prstGeom prst="rect">
            <a:avLst/>
          </a:prstGeom>
          <a:noFill/>
        </p:spPr>
        <p:txBody>
          <a:bodyPr wrap="square">
            <a:spAutoFit/>
          </a:bodyPr>
          <a:lstStyle/>
          <a:p>
            <a:pPr algn="ctr"/>
            <a:r>
              <a:rPr lang="en-US" sz="2400" b="1">
                <a:latin typeface="Times New Roman" panose="02020603050405020304" pitchFamily="18" charset="0"/>
                <a:cs typeface="Times New Roman" panose="02020603050405020304" pitchFamily="18" charset="0"/>
              </a:rPr>
              <a:t>5. </a:t>
            </a:r>
            <a:r>
              <a:rPr lang="en-US" sz="2200" b="1">
                <a:latin typeface="Times New Roman" panose="02020603050405020304" pitchFamily="18" charset="0"/>
                <a:cs typeface="Times New Roman" panose="02020603050405020304" pitchFamily="18" charset="0"/>
              </a:rPr>
              <a:t>Demo</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A7167F-DD04-73BD-29A1-824E8D34B175}"/>
              </a:ext>
            </a:extLst>
          </p:cNvPr>
          <p:cNvSpPr>
            <a:spLocks noGrp="1"/>
          </p:cNvSpPr>
          <p:nvPr>
            <p:ph type="ctrTitle"/>
          </p:nvPr>
        </p:nvSpPr>
        <p:spPr>
          <a:xfrm>
            <a:off x="1088505" y="1314320"/>
            <a:ext cx="9144000" cy="732316"/>
          </a:xfrm>
        </p:spPr>
        <p:txBody>
          <a:bodyPr anchor="ctr">
            <a:normAutofit/>
          </a:bodyPr>
          <a:lstStyle/>
          <a:p>
            <a:pPr algn="ctr"/>
            <a:r>
              <a:rPr lang="en-US" sz="4000" b="1">
                <a:solidFill>
                  <a:srgbClr val="FF0000"/>
                </a:solidFill>
                <a:latin typeface="Times New Roman" panose="02020603050405020304" pitchFamily="18" charset="0"/>
              </a:rPr>
              <a:t>1. Giới thiệu đề tài</a:t>
            </a:r>
            <a:endParaRPr lang="en-US" sz="4000" b="1" dirty="0">
              <a:solidFill>
                <a:srgbClr val="FF0000"/>
              </a:solidFill>
              <a:latin typeface="Times New Roman" panose="02020603050405020304" pitchFamily="18" charset="0"/>
            </a:endParaRPr>
          </a:p>
        </p:txBody>
      </p:sp>
      <p:sp>
        <p:nvSpPr>
          <p:cNvPr id="5" name="TextBox 4">
            <a:extLst>
              <a:ext uri="{FF2B5EF4-FFF2-40B4-BE49-F238E27FC236}">
                <a16:creationId xmlns:a16="http://schemas.microsoft.com/office/drawing/2014/main" id="{6E24A92E-9BF4-D993-445A-69FC6FCA7E08}"/>
              </a:ext>
            </a:extLst>
          </p:cNvPr>
          <p:cNvSpPr txBox="1"/>
          <p:nvPr/>
        </p:nvSpPr>
        <p:spPr>
          <a:xfrm>
            <a:off x="943897" y="2065805"/>
            <a:ext cx="10604091" cy="3477875"/>
          </a:xfrm>
          <a:prstGeom prst="rect">
            <a:avLst/>
          </a:prstGeom>
          <a:noFill/>
        </p:spPr>
        <p:txBody>
          <a:bodyPr wrap="square" rtlCol="0">
            <a:spAutoFit/>
          </a:bodyPr>
          <a:lstStyle/>
          <a:p>
            <a:pPr algn="just"/>
            <a:r>
              <a:rPr lang="vi-VN" sz="2200">
                <a:latin typeface="Times New Roman" panose="02020603050405020304" pitchFamily="18" charset="0"/>
                <a:cs typeface="Times New Roman" panose="02020603050405020304" pitchFamily="18" charset="0"/>
              </a:rPr>
              <a:t>Cờ caro là một trò chơi quen thuộc, đơn giản về luật chơi. </a:t>
            </a:r>
            <a:r>
              <a:rPr lang="vi-VN" sz="2200">
                <a:latin typeface="+mj-lt"/>
              </a:rPr>
              <a:t>Đề tài đã tập trung xây dựng và phát triển từ một trò chơi truyền thống đến hình thức chơi online thông qua mạng nội bộ LAN. Ứng dụng được xây dựng dựa trên ngôn ngữ lập trình </a:t>
            </a:r>
            <a:r>
              <a:rPr lang="vi-VN" sz="2200" b="1">
                <a:solidFill>
                  <a:srgbClr val="FF0000"/>
                </a:solidFill>
                <a:latin typeface="+mj-lt"/>
              </a:rPr>
              <a:t>Java</a:t>
            </a:r>
            <a:r>
              <a:rPr lang="vi-VN" sz="2200">
                <a:solidFill>
                  <a:srgbClr val="FF0000"/>
                </a:solidFill>
                <a:latin typeface="+mj-lt"/>
              </a:rPr>
              <a:t> </a:t>
            </a:r>
            <a:r>
              <a:rPr lang="vi-VN" sz="2200">
                <a:latin typeface="+mj-lt"/>
              </a:rPr>
              <a:t>và sử dụng </a:t>
            </a:r>
            <a:r>
              <a:rPr lang="vi-VN" sz="2200" b="1">
                <a:solidFill>
                  <a:srgbClr val="FF0000"/>
                </a:solidFill>
                <a:latin typeface="+mj-lt"/>
              </a:rPr>
              <a:t>Socket Programming</a:t>
            </a:r>
            <a:r>
              <a:rPr lang="vi-VN" sz="2200">
                <a:solidFill>
                  <a:srgbClr val="FF0000"/>
                </a:solidFill>
                <a:latin typeface="+mj-lt"/>
              </a:rPr>
              <a:t> </a:t>
            </a:r>
            <a:r>
              <a:rPr lang="vi-VN" sz="2200">
                <a:latin typeface="+mj-lt"/>
              </a:rPr>
              <a:t>để kết nối hai người chơi trên hai thiết bị khác nhau.</a:t>
            </a:r>
          </a:p>
          <a:p>
            <a:pPr algn="just"/>
            <a:endParaRPr lang="vi-VN" sz="2200">
              <a:latin typeface="+mj-lt"/>
              <a:cs typeface="Times New Roman" panose="02020603050405020304" pitchFamily="18" charset="0"/>
            </a:endParaRPr>
          </a:p>
          <a:p>
            <a:pPr algn="just"/>
            <a:r>
              <a:rPr lang="vi-VN" sz="2200">
                <a:latin typeface="+mj-lt"/>
              </a:rPr>
              <a:t>Trò chơi cho phép người chơi lần lượt đánh quân X và O trên một bảng cờ, kiểm tra điều kiện thắng – thua và đảm bảo quá trình truyền dữ liệu (nước đi) giữa client và server được thực hiện ổn định, chính xác. Đề tài không chỉ giúp người học nắm vững kỹ thuật lập trình mạng cơ bản với socket mà còn rèn luyện kỹ năng xử lý logic trò chơi và giao diện người dùng.</a:t>
            </a:r>
            <a:endParaRPr lang="vi-VN" sz="2200">
              <a:latin typeface="+mj-lt"/>
              <a:cs typeface="Times New Roman" panose="02020603050405020304" pitchFamily="18" charset="0"/>
            </a:endParaRPr>
          </a:p>
        </p:txBody>
      </p:sp>
    </p:spTree>
    <p:extLst>
      <p:ext uri="{BB962C8B-B14F-4D97-AF65-F5344CB8AC3E}">
        <p14:creationId xmlns:p14="http://schemas.microsoft.com/office/powerpoint/2010/main" val="539154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8BA10-9E49-158B-A11A-A576E19700C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B440F0D-B47B-49CF-8032-CC4846DF7A76}"/>
              </a:ext>
            </a:extLst>
          </p:cNvPr>
          <p:cNvSpPr>
            <a:spLocks noGrp="1"/>
          </p:cNvSpPr>
          <p:nvPr>
            <p:ph type="ctrTitle"/>
          </p:nvPr>
        </p:nvSpPr>
        <p:spPr>
          <a:xfrm>
            <a:off x="1088505" y="1314320"/>
            <a:ext cx="9144000" cy="732316"/>
          </a:xfrm>
        </p:spPr>
        <p:txBody>
          <a:bodyPr anchor="ctr">
            <a:normAutofit/>
          </a:bodyPr>
          <a:lstStyle/>
          <a:p>
            <a:pPr algn="ctr"/>
            <a:r>
              <a:rPr lang="en-US" sz="4000" b="1">
                <a:solidFill>
                  <a:srgbClr val="FF0000"/>
                </a:solidFill>
                <a:latin typeface="Times New Roman" panose="02020603050405020304" pitchFamily="18" charset="0"/>
              </a:rPr>
              <a:t>1. Giới thiệu đề tài</a:t>
            </a:r>
            <a:endParaRPr lang="en-US" sz="4000" b="1" dirty="0">
              <a:solidFill>
                <a:srgbClr val="FF0000"/>
              </a:solidFill>
              <a:latin typeface="Times New Roman" panose="02020603050405020304" pitchFamily="18" charset="0"/>
            </a:endParaRPr>
          </a:p>
        </p:txBody>
      </p:sp>
      <p:sp>
        <p:nvSpPr>
          <p:cNvPr id="5" name="TextBox 4">
            <a:extLst>
              <a:ext uri="{FF2B5EF4-FFF2-40B4-BE49-F238E27FC236}">
                <a16:creationId xmlns:a16="http://schemas.microsoft.com/office/drawing/2014/main" id="{B2916C42-9937-2FC8-962F-31C450F0DA7D}"/>
              </a:ext>
            </a:extLst>
          </p:cNvPr>
          <p:cNvSpPr txBox="1"/>
          <p:nvPr/>
        </p:nvSpPr>
        <p:spPr>
          <a:xfrm>
            <a:off x="929148" y="2374490"/>
            <a:ext cx="10604091" cy="3785652"/>
          </a:xfrm>
          <a:prstGeom prst="rect">
            <a:avLst/>
          </a:prstGeom>
          <a:noFill/>
        </p:spPr>
        <p:txBody>
          <a:bodyPr wrap="square" rtlCol="0">
            <a:spAutoFit/>
          </a:bodyPr>
          <a:lstStyle/>
          <a:p>
            <a:pPr marL="342900" indent="-342900" algn="just">
              <a:buFontTx/>
              <a:buChar char="-"/>
            </a:pPr>
            <a:r>
              <a:rPr lang="vi-VN" sz="2800" b="1">
                <a:latin typeface="Times New Roman" panose="02020603050405020304" pitchFamily="18" charset="0"/>
                <a:cs typeface="Times New Roman" panose="02020603050405020304" pitchFamily="18" charset="0"/>
              </a:rPr>
              <a:t>Mục tiêu hướng đến người dùng:</a:t>
            </a:r>
          </a:p>
          <a:p>
            <a:pPr marL="800008" lvl="1" indent="-342900" algn="just">
              <a:buFont typeface="Wingdings" panose="05000000000000000000" pitchFamily="2" charset="2"/>
              <a:buChar char="§"/>
            </a:pPr>
            <a:r>
              <a:rPr lang="vi-VN" sz="2400" b="1">
                <a:latin typeface="+mj-lt"/>
              </a:rPr>
              <a:t>Trải nghiệm chơi game đơn giản, dễ hiểu:</a:t>
            </a:r>
            <a:r>
              <a:rPr lang="vi-VN" sz="2400">
                <a:latin typeface="+mj-lt"/>
              </a:rPr>
              <a:t> Luật chơi quen thuộc, giúp người dùng tiếp cận nhanh mà không cần học lại cách chơi từ đầu.</a:t>
            </a:r>
            <a:endParaRPr lang="en-US" sz="2400">
              <a:latin typeface="+mj-lt"/>
            </a:endParaRPr>
          </a:p>
          <a:p>
            <a:pPr marL="800008" lvl="1" indent="-342900" algn="just">
              <a:buFont typeface="Wingdings" panose="05000000000000000000" pitchFamily="2" charset="2"/>
              <a:buChar char="§"/>
            </a:pPr>
            <a:r>
              <a:rPr lang="vi-VN" sz="2400" b="1">
                <a:latin typeface="+mj-lt"/>
              </a:rPr>
              <a:t>Giải trí lành mạnh:</a:t>
            </a:r>
            <a:r>
              <a:rPr lang="vi-VN" sz="2400">
                <a:latin typeface="+mj-lt"/>
              </a:rPr>
              <a:t> Hướng đến đối tượng người dùng yêu thích các trò chơi trí tuệ, muốn rèn luyện tư duy logic thông qua các ván cờ ngắn gọn, thú vị.</a:t>
            </a:r>
          </a:p>
          <a:p>
            <a:pPr marL="800008" lvl="1" indent="-342900" algn="just">
              <a:buFont typeface="Wingdings" panose="05000000000000000000" pitchFamily="2" charset="2"/>
              <a:buChar char="§"/>
            </a:pPr>
            <a:r>
              <a:rPr lang="vi-VN" sz="2400" b="1">
                <a:latin typeface="+mj-lt"/>
              </a:rPr>
              <a:t>Tương tác thời gian thực:</a:t>
            </a:r>
            <a:r>
              <a:rPr lang="vi-VN" sz="2400">
                <a:latin typeface="+mj-lt"/>
              </a:rPr>
              <a:t> Trò chơi mô phỏng như đang chơi trực tiếp – có thể nhắn tin, trò chuyện mà không cần ứng dụng chat như Zalo, Messenger...</a:t>
            </a:r>
          </a:p>
          <a:p>
            <a:pPr marL="800008" lvl="1" indent="-342900" algn="just">
              <a:buFont typeface="Wingdings" panose="05000000000000000000" pitchFamily="2" charset="2"/>
              <a:buChar char="§"/>
            </a:pPr>
            <a:r>
              <a:rPr lang="vi-VN" sz="2400" b="1">
                <a:latin typeface="+mj-lt"/>
                <a:ea typeface="Times New Roman" panose="02020603050405020304"/>
                <a:cs typeface="Times New Roman" panose="02020603050405020304"/>
                <a:sym typeface="Times New Roman" panose="02020603050405020304"/>
              </a:rPr>
              <a:t>Giao diện thân thiện</a:t>
            </a:r>
            <a:endParaRPr lang="en-US" sz="2400" b="1">
              <a:latin typeface="+mj-lt"/>
              <a:ea typeface="Times New Roman" panose="02020603050405020304"/>
              <a:cs typeface="Times New Roman" panose="02020603050405020304"/>
              <a:sym typeface="Times New Roman" panose="02020603050405020304"/>
            </a:endParaRPr>
          </a:p>
          <a:p>
            <a:pPr marL="800008" lvl="1" indent="-342900" algn="just">
              <a:buFont typeface="Wingdings" panose="05000000000000000000" pitchFamily="2" charset="2"/>
              <a:buChar char="§"/>
            </a:pPr>
            <a:endParaRPr lang="vi-VN" sz="2200">
              <a:latin typeface="+mj-lt"/>
            </a:endParaRPr>
          </a:p>
          <a:p>
            <a:pPr algn="just"/>
            <a:endParaRPr lang="vi-VN" sz="2200">
              <a:latin typeface="+mj-lt"/>
              <a:cs typeface="Times New Roman" panose="02020603050405020304" pitchFamily="18" charset="0"/>
            </a:endParaRPr>
          </a:p>
        </p:txBody>
      </p:sp>
    </p:spTree>
    <p:extLst>
      <p:ext uri="{BB962C8B-B14F-4D97-AF65-F5344CB8AC3E}">
        <p14:creationId xmlns:p14="http://schemas.microsoft.com/office/powerpoint/2010/main" val="2164573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C41D9-4C5E-D0AC-F744-7EAD3A83FAE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4C6FE34-62C8-F4E2-CF2A-BC11ECB8AEDD}"/>
              </a:ext>
            </a:extLst>
          </p:cNvPr>
          <p:cNvSpPr>
            <a:spLocks noGrp="1"/>
          </p:cNvSpPr>
          <p:nvPr>
            <p:ph type="ctrTitle"/>
          </p:nvPr>
        </p:nvSpPr>
        <p:spPr>
          <a:xfrm>
            <a:off x="1221240" y="1063597"/>
            <a:ext cx="9144000" cy="732316"/>
          </a:xfrm>
        </p:spPr>
        <p:txBody>
          <a:bodyPr anchor="ctr">
            <a:normAutofit/>
          </a:bodyPr>
          <a:lstStyle/>
          <a:p>
            <a:pPr algn="ctr"/>
            <a:r>
              <a:rPr lang="en-US" sz="4000" b="1">
                <a:solidFill>
                  <a:srgbClr val="FF0000"/>
                </a:solidFill>
                <a:latin typeface="Times New Roman" panose="02020603050405020304" pitchFamily="18" charset="0"/>
              </a:rPr>
              <a:t>2. Tổng quan sản phẩm</a:t>
            </a:r>
            <a:endParaRPr lang="en-US" sz="4000" b="1" dirty="0">
              <a:solidFill>
                <a:srgbClr val="FF0000"/>
              </a:solidFill>
              <a:latin typeface="Times New Roman" panose="02020603050405020304" pitchFamily="18" charset="0"/>
            </a:endParaRPr>
          </a:p>
        </p:txBody>
      </p:sp>
      <p:sp>
        <p:nvSpPr>
          <p:cNvPr id="5" name="TextBox 4">
            <a:extLst>
              <a:ext uri="{FF2B5EF4-FFF2-40B4-BE49-F238E27FC236}">
                <a16:creationId xmlns:a16="http://schemas.microsoft.com/office/drawing/2014/main" id="{8D5F94BF-9592-0932-3DD9-F14C2D2BC482}"/>
              </a:ext>
            </a:extLst>
          </p:cNvPr>
          <p:cNvSpPr txBox="1"/>
          <p:nvPr/>
        </p:nvSpPr>
        <p:spPr>
          <a:xfrm>
            <a:off x="793954" y="1795913"/>
            <a:ext cx="10604091" cy="1200329"/>
          </a:xfrm>
          <a:prstGeom prst="rect">
            <a:avLst/>
          </a:prstGeom>
          <a:noFill/>
        </p:spPr>
        <p:txBody>
          <a:bodyPr wrap="square" rtlCol="0">
            <a:spAutoFit/>
          </a:bodyPr>
          <a:lstStyle/>
          <a:p>
            <a:pPr marL="342900" indent="-342900" algn="just">
              <a:buFontTx/>
              <a:buChar char="-"/>
            </a:pPr>
            <a:r>
              <a:rPr lang="vi-VN" sz="2800" b="1">
                <a:latin typeface="Times New Roman" panose="02020603050405020304" pitchFamily="18" charset="0"/>
                <a:cs typeface="Times New Roman" panose="02020603050405020304" pitchFamily="18" charset="0"/>
              </a:rPr>
              <a:t>Giao diện tổng quan</a:t>
            </a:r>
          </a:p>
          <a:p>
            <a:pPr lvl="1" algn="just"/>
            <a:endParaRPr lang="vi-VN" sz="2200">
              <a:latin typeface="+mj-lt"/>
            </a:endParaRPr>
          </a:p>
          <a:p>
            <a:pPr algn="just"/>
            <a:endParaRPr lang="vi-VN" sz="2200">
              <a:latin typeface="+mj-lt"/>
              <a:cs typeface="Times New Roman" panose="02020603050405020304" pitchFamily="18" charset="0"/>
            </a:endParaRPr>
          </a:p>
        </p:txBody>
      </p:sp>
      <p:pic>
        <p:nvPicPr>
          <p:cNvPr id="2" name="Picture 1">
            <a:extLst>
              <a:ext uri="{FF2B5EF4-FFF2-40B4-BE49-F238E27FC236}">
                <a16:creationId xmlns:a16="http://schemas.microsoft.com/office/drawing/2014/main" id="{C9B1FC5A-8962-7F1D-D992-FEBF1FD1AB24}"/>
              </a:ext>
            </a:extLst>
          </p:cNvPr>
          <p:cNvPicPr>
            <a:picLocks noChangeAspect="1"/>
          </p:cNvPicPr>
          <p:nvPr/>
        </p:nvPicPr>
        <p:blipFill>
          <a:blip r:embed="rId2"/>
          <a:stretch>
            <a:fillRect/>
          </a:stretch>
        </p:blipFill>
        <p:spPr>
          <a:xfrm>
            <a:off x="2921154" y="2288839"/>
            <a:ext cx="7444086" cy="4185110"/>
          </a:xfrm>
          <a:prstGeom prst="rect">
            <a:avLst/>
          </a:prstGeom>
        </p:spPr>
      </p:pic>
    </p:spTree>
    <p:extLst>
      <p:ext uri="{BB962C8B-B14F-4D97-AF65-F5344CB8AC3E}">
        <p14:creationId xmlns:p14="http://schemas.microsoft.com/office/powerpoint/2010/main" val="1265199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7091-2F25-8133-88B8-B140D1C4674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87FED29-D288-580C-1CD4-E51029E61529}"/>
              </a:ext>
            </a:extLst>
          </p:cNvPr>
          <p:cNvSpPr>
            <a:spLocks noGrp="1"/>
          </p:cNvSpPr>
          <p:nvPr>
            <p:ph type="ctrTitle"/>
          </p:nvPr>
        </p:nvSpPr>
        <p:spPr>
          <a:xfrm>
            <a:off x="1221240" y="1063597"/>
            <a:ext cx="9144000" cy="732316"/>
          </a:xfrm>
        </p:spPr>
        <p:txBody>
          <a:bodyPr anchor="ctr">
            <a:normAutofit/>
          </a:bodyPr>
          <a:lstStyle/>
          <a:p>
            <a:pPr algn="ctr"/>
            <a:r>
              <a:rPr lang="en-US" sz="4000" b="1">
                <a:solidFill>
                  <a:srgbClr val="FF0000"/>
                </a:solidFill>
                <a:latin typeface="Times New Roman" panose="02020603050405020304" pitchFamily="18" charset="0"/>
              </a:rPr>
              <a:t>2. Tổng quan sản phẩm</a:t>
            </a:r>
            <a:endParaRPr lang="en-US" sz="4000" b="1" dirty="0">
              <a:solidFill>
                <a:srgbClr val="FF0000"/>
              </a:solidFill>
              <a:latin typeface="Times New Roman" panose="02020603050405020304" pitchFamily="18" charset="0"/>
            </a:endParaRPr>
          </a:p>
        </p:txBody>
      </p:sp>
      <p:sp>
        <p:nvSpPr>
          <p:cNvPr id="5" name="TextBox 4">
            <a:extLst>
              <a:ext uri="{FF2B5EF4-FFF2-40B4-BE49-F238E27FC236}">
                <a16:creationId xmlns:a16="http://schemas.microsoft.com/office/drawing/2014/main" id="{C5462949-911C-248C-B86C-261E88D9F789}"/>
              </a:ext>
            </a:extLst>
          </p:cNvPr>
          <p:cNvSpPr txBox="1"/>
          <p:nvPr/>
        </p:nvSpPr>
        <p:spPr>
          <a:xfrm>
            <a:off x="793954" y="1795913"/>
            <a:ext cx="10604091" cy="1200329"/>
          </a:xfrm>
          <a:prstGeom prst="rect">
            <a:avLst/>
          </a:prstGeom>
          <a:noFill/>
        </p:spPr>
        <p:txBody>
          <a:bodyPr wrap="square" rtlCol="0">
            <a:spAutoFit/>
          </a:bodyPr>
          <a:lstStyle/>
          <a:p>
            <a:pPr marL="342900" indent="-342900" algn="just">
              <a:buFontTx/>
              <a:buChar char="-"/>
            </a:pPr>
            <a:r>
              <a:rPr lang="vi-VN" sz="2800" b="1">
                <a:latin typeface="Times New Roman" panose="02020603050405020304" pitchFamily="18" charset="0"/>
                <a:cs typeface="Times New Roman" panose="02020603050405020304" pitchFamily="18" charset="0"/>
              </a:rPr>
              <a:t>Các tính năng chính                                               Chat</a:t>
            </a:r>
          </a:p>
          <a:p>
            <a:pPr lvl="1" algn="just"/>
            <a:endParaRPr lang="vi-VN" sz="2200">
              <a:latin typeface="+mj-lt"/>
            </a:endParaRPr>
          </a:p>
          <a:p>
            <a:pPr algn="just"/>
            <a:endParaRPr lang="vi-VN" sz="2200">
              <a:latin typeface="+mj-lt"/>
              <a:cs typeface="Times New Roman" panose="02020603050405020304" pitchFamily="18" charset="0"/>
            </a:endParaRPr>
          </a:p>
        </p:txBody>
      </p:sp>
      <p:pic>
        <p:nvPicPr>
          <p:cNvPr id="6" name="Picture 5">
            <a:extLst>
              <a:ext uri="{FF2B5EF4-FFF2-40B4-BE49-F238E27FC236}">
                <a16:creationId xmlns:a16="http://schemas.microsoft.com/office/drawing/2014/main" id="{3AD338FA-4C51-8E97-691E-02FED1758CEA}"/>
              </a:ext>
            </a:extLst>
          </p:cNvPr>
          <p:cNvPicPr>
            <a:picLocks noChangeAspect="1"/>
          </p:cNvPicPr>
          <p:nvPr/>
        </p:nvPicPr>
        <p:blipFill>
          <a:blip r:embed="rId2"/>
          <a:stretch>
            <a:fillRect/>
          </a:stretch>
        </p:blipFill>
        <p:spPr>
          <a:xfrm>
            <a:off x="254574" y="2528229"/>
            <a:ext cx="6223845" cy="3855820"/>
          </a:xfrm>
          <a:prstGeom prst="rect">
            <a:avLst/>
          </a:prstGeom>
        </p:spPr>
      </p:pic>
      <p:pic>
        <p:nvPicPr>
          <p:cNvPr id="7" name="Picture 6">
            <a:extLst>
              <a:ext uri="{FF2B5EF4-FFF2-40B4-BE49-F238E27FC236}">
                <a16:creationId xmlns:a16="http://schemas.microsoft.com/office/drawing/2014/main" id="{29CE8242-D1E4-C8F0-FF45-D65226035388}"/>
              </a:ext>
            </a:extLst>
          </p:cNvPr>
          <p:cNvPicPr>
            <a:picLocks noChangeAspect="1"/>
          </p:cNvPicPr>
          <p:nvPr/>
        </p:nvPicPr>
        <p:blipFill>
          <a:blip r:embed="rId3"/>
          <a:stretch>
            <a:fillRect/>
          </a:stretch>
        </p:blipFill>
        <p:spPr>
          <a:xfrm>
            <a:off x="6635709" y="2850957"/>
            <a:ext cx="5174785" cy="3533091"/>
          </a:xfrm>
          <a:prstGeom prst="rect">
            <a:avLst/>
          </a:prstGeom>
        </p:spPr>
      </p:pic>
    </p:spTree>
    <p:extLst>
      <p:ext uri="{BB962C8B-B14F-4D97-AF65-F5344CB8AC3E}">
        <p14:creationId xmlns:p14="http://schemas.microsoft.com/office/powerpoint/2010/main" val="287885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B97F9-788E-D25A-DBB3-56BFC446860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5BDD1E0-161D-ED78-7DE8-ACE2F4924431}"/>
              </a:ext>
            </a:extLst>
          </p:cNvPr>
          <p:cNvSpPr>
            <a:spLocks noGrp="1"/>
          </p:cNvSpPr>
          <p:nvPr>
            <p:ph type="ctrTitle"/>
          </p:nvPr>
        </p:nvSpPr>
        <p:spPr>
          <a:xfrm>
            <a:off x="1221240" y="1063597"/>
            <a:ext cx="9144000" cy="732316"/>
          </a:xfrm>
        </p:spPr>
        <p:txBody>
          <a:bodyPr anchor="ctr">
            <a:normAutofit/>
          </a:bodyPr>
          <a:lstStyle/>
          <a:p>
            <a:pPr algn="ctr"/>
            <a:r>
              <a:rPr lang="en-US" sz="4000" b="1">
                <a:solidFill>
                  <a:srgbClr val="FF0000"/>
                </a:solidFill>
                <a:latin typeface="Times New Roman" panose="02020603050405020304" pitchFamily="18" charset="0"/>
              </a:rPr>
              <a:t>2. Tổng quan sản phẩm</a:t>
            </a:r>
            <a:endParaRPr lang="en-US" sz="4000" b="1" dirty="0">
              <a:solidFill>
                <a:srgbClr val="FF0000"/>
              </a:solidFill>
              <a:latin typeface="Times New Roman" panose="02020603050405020304" pitchFamily="18" charset="0"/>
            </a:endParaRPr>
          </a:p>
        </p:txBody>
      </p:sp>
      <p:sp>
        <p:nvSpPr>
          <p:cNvPr id="5" name="TextBox 4">
            <a:extLst>
              <a:ext uri="{FF2B5EF4-FFF2-40B4-BE49-F238E27FC236}">
                <a16:creationId xmlns:a16="http://schemas.microsoft.com/office/drawing/2014/main" id="{D3E23B41-7038-BD2E-0F5E-E4E3043ECDF0}"/>
              </a:ext>
            </a:extLst>
          </p:cNvPr>
          <p:cNvSpPr txBox="1"/>
          <p:nvPr/>
        </p:nvSpPr>
        <p:spPr>
          <a:xfrm>
            <a:off x="793954" y="1795913"/>
            <a:ext cx="10604091" cy="1200329"/>
          </a:xfrm>
          <a:prstGeom prst="rect">
            <a:avLst/>
          </a:prstGeom>
          <a:noFill/>
        </p:spPr>
        <p:txBody>
          <a:bodyPr wrap="square" rtlCol="0">
            <a:spAutoFit/>
          </a:bodyPr>
          <a:lstStyle/>
          <a:p>
            <a:pPr marL="342900" indent="-342900" algn="just">
              <a:buFontTx/>
              <a:buChar char="-"/>
            </a:pPr>
            <a:r>
              <a:rPr lang="vi-VN" sz="2800" b="1">
                <a:latin typeface="Times New Roman" panose="02020603050405020304" pitchFamily="18" charset="0"/>
                <a:cs typeface="Times New Roman" panose="02020603050405020304" pitchFamily="18" charset="0"/>
              </a:rPr>
              <a:t>Menu</a:t>
            </a:r>
          </a:p>
          <a:p>
            <a:pPr lvl="1" algn="just"/>
            <a:endParaRPr lang="vi-VN" sz="2200">
              <a:latin typeface="+mj-lt"/>
            </a:endParaRPr>
          </a:p>
          <a:p>
            <a:pPr algn="just"/>
            <a:endParaRPr lang="vi-VN" sz="2200">
              <a:latin typeface="+mj-lt"/>
              <a:cs typeface="Times New Roman" panose="02020603050405020304" pitchFamily="18" charset="0"/>
            </a:endParaRPr>
          </a:p>
        </p:txBody>
      </p:sp>
      <p:pic>
        <p:nvPicPr>
          <p:cNvPr id="2" name="Picture 1">
            <a:extLst>
              <a:ext uri="{FF2B5EF4-FFF2-40B4-BE49-F238E27FC236}">
                <a16:creationId xmlns:a16="http://schemas.microsoft.com/office/drawing/2014/main" id="{0D20EE4C-DDDF-3710-B0C4-27CEC6300B94}"/>
              </a:ext>
            </a:extLst>
          </p:cNvPr>
          <p:cNvPicPr>
            <a:picLocks noChangeAspect="1"/>
          </p:cNvPicPr>
          <p:nvPr/>
        </p:nvPicPr>
        <p:blipFill>
          <a:blip r:embed="rId2"/>
          <a:stretch>
            <a:fillRect/>
          </a:stretch>
        </p:blipFill>
        <p:spPr>
          <a:xfrm>
            <a:off x="486164" y="2241753"/>
            <a:ext cx="5752404" cy="4240463"/>
          </a:xfrm>
          <a:prstGeom prst="rect">
            <a:avLst/>
          </a:prstGeom>
        </p:spPr>
      </p:pic>
      <p:pic>
        <p:nvPicPr>
          <p:cNvPr id="3" name="Picture 2">
            <a:extLst>
              <a:ext uri="{FF2B5EF4-FFF2-40B4-BE49-F238E27FC236}">
                <a16:creationId xmlns:a16="http://schemas.microsoft.com/office/drawing/2014/main" id="{5D9C21DD-7076-F4C8-9743-0A2951F9ED95}"/>
              </a:ext>
            </a:extLst>
          </p:cNvPr>
          <p:cNvPicPr>
            <a:picLocks noChangeAspect="1"/>
          </p:cNvPicPr>
          <p:nvPr/>
        </p:nvPicPr>
        <p:blipFill>
          <a:blip r:embed="rId3"/>
          <a:stretch>
            <a:fillRect/>
          </a:stretch>
        </p:blipFill>
        <p:spPr>
          <a:xfrm>
            <a:off x="6546358" y="2241753"/>
            <a:ext cx="5400040" cy="4240463"/>
          </a:xfrm>
          <a:prstGeom prst="rect">
            <a:avLst/>
          </a:prstGeom>
        </p:spPr>
      </p:pic>
    </p:spTree>
    <p:extLst>
      <p:ext uri="{BB962C8B-B14F-4D97-AF65-F5344CB8AC3E}">
        <p14:creationId xmlns:p14="http://schemas.microsoft.com/office/powerpoint/2010/main" val="407471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7E775-08F2-AEF2-9671-F557DCD1DD9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1AE34D6-10C0-CA73-DDD7-FCF3A78956CE}"/>
              </a:ext>
            </a:extLst>
          </p:cNvPr>
          <p:cNvSpPr>
            <a:spLocks noGrp="1"/>
          </p:cNvSpPr>
          <p:nvPr>
            <p:ph type="ctrTitle"/>
          </p:nvPr>
        </p:nvSpPr>
        <p:spPr>
          <a:xfrm>
            <a:off x="1221240" y="1063597"/>
            <a:ext cx="9144000" cy="732316"/>
          </a:xfrm>
        </p:spPr>
        <p:txBody>
          <a:bodyPr anchor="ctr">
            <a:normAutofit/>
          </a:bodyPr>
          <a:lstStyle/>
          <a:p>
            <a:pPr algn="ctr"/>
            <a:r>
              <a:rPr lang="en-US" sz="4000" b="1">
                <a:solidFill>
                  <a:srgbClr val="FF0000"/>
                </a:solidFill>
                <a:latin typeface="Times New Roman" panose="02020603050405020304" pitchFamily="18" charset="0"/>
              </a:rPr>
              <a:t>2. Tổng quan sản phẩm</a:t>
            </a:r>
            <a:endParaRPr lang="en-US" sz="4000" b="1" dirty="0">
              <a:solidFill>
                <a:srgbClr val="FF0000"/>
              </a:solidFill>
              <a:latin typeface="Times New Roman" panose="02020603050405020304" pitchFamily="18" charset="0"/>
            </a:endParaRPr>
          </a:p>
        </p:txBody>
      </p:sp>
      <p:sp>
        <p:nvSpPr>
          <p:cNvPr id="5" name="TextBox 4">
            <a:extLst>
              <a:ext uri="{FF2B5EF4-FFF2-40B4-BE49-F238E27FC236}">
                <a16:creationId xmlns:a16="http://schemas.microsoft.com/office/drawing/2014/main" id="{03CFB0D7-A0BF-18B7-50DE-D0C0E1549153}"/>
              </a:ext>
            </a:extLst>
          </p:cNvPr>
          <p:cNvSpPr txBox="1"/>
          <p:nvPr/>
        </p:nvSpPr>
        <p:spPr>
          <a:xfrm>
            <a:off x="793954" y="1795913"/>
            <a:ext cx="10604091" cy="1200329"/>
          </a:xfrm>
          <a:prstGeom prst="rect">
            <a:avLst/>
          </a:prstGeom>
          <a:noFill/>
        </p:spPr>
        <p:txBody>
          <a:bodyPr wrap="square" rtlCol="0">
            <a:spAutoFit/>
          </a:bodyPr>
          <a:lstStyle/>
          <a:p>
            <a:pPr marL="342900" indent="-342900" algn="just">
              <a:buFontTx/>
              <a:buChar char="-"/>
            </a:pPr>
            <a:r>
              <a:rPr lang="vi-VN" sz="2800" b="1">
                <a:latin typeface="Times New Roman" panose="02020603050405020304" pitchFamily="18" charset="0"/>
                <a:cs typeface="Times New Roman" panose="02020603050405020304" pitchFamily="18" charset="0"/>
              </a:rPr>
              <a:t>Giao diện khi chơi</a:t>
            </a:r>
          </a:p>
          <a:p>
            <a:pPr lvl="1" algn="just"/>
            <a:endParaRPr lang="vi-VN" sz="2200">
              <a:latin typeface="+mj-lt"/>
            </a:endParaRPr>
          </a:p>
          <a:p>
            <a:pPr algn="just"/>
            <a:endParaRPr lang="vi-VN" sz="2200">
              <a:latin typeface="+mj-lt"/>
              <a:cs typeface="Times New Roman" panose="02020603050405020304" pitchFamily="18" charset="0"/>
            </a:endParaRPr>
          </a:p>
        </p:txBody>
      </p:sp>
      <p:pic>
        <p:nvPicPr>
          <p:cNvPr id="6" name="Picture 5">
            <a:extLst>
              <a:ext uri="{FF2B5EF4-FFF2-40B4-BE49-F238E27FC236}">
                <a16:creationId xmlns:a16="http://schemas.microsoft.com/office/drawing/2014/main" id="{90D9391E-F5EF-B976-CF7C-D08C7B20AE64}"/>
              </a:ext>
            </a:extLst>
          </p:cNvPr>
          <p:cNvPicPr>
            <a:picLocks noChangeAspect="1"/>
          </p:cNvPicPr>
          <p:nvPr/>
        </p:nvPicPr>
        <p:blipFill>
          <a:blip r:embed="rId2"/>
          <a:stretch>
            <a:fillRect/>
          </a:stretch>
        </p:blipFill>
        <p:spPr>
          <a:xfrm>
            <a:off x="2702805" y="2294490"/>
            <a:ext cx="7251457" cy="4076813"/>
          </a:xfrm>
          <a:prstGeom prst="rect">
            <a:avLst/>
          </a:prstGeom>
        </p:spPr>
      </p:pic>
    </p:spTree>
    <p:extLst>
      <p:ext uri="{BB962C8B-B14F-4D97-AF65-F5344CB8AC3E}">
        <p14:creationId xmlns:p14="http://schemas.microsoft.com/office/powerpoint/2010/main" val="3857722330"/>
      </p:ext>
    </p:extLst>
  </p:cSld>
  <p:clrMapOvr>
    <a:masterClrMapping/>
  </p:clrMapOvr>
</p:sld>
</file>

<file path=ppt/theme/theme1.xml><?xml version="1.0" encoding="utf-8"?>
<a:theme xmlns:a="http://schemas.openxmlformats.org/drawingml/2006/main" name="UTH-Slide-Theme_v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H-Slide-Theme_v2" id="{B57B3C46-F69E-4F32-A0BE-F43C130A983D}" vid="{73CFE558-8CE4-470B-B272-15CF44A13F79}"/>
    </a:ext>
  </a:extLst>
</a:theme>
</file>

<file path=docProps/app.xml><?xml version="1.0" encoding="utf-8"?>
<Properties xmlns="http://schemas.openxmlformats.org/officeDocument/2006/extended-properties" xmlns:vt="http://schemas.openxmlformats.org/officeDocument/2006/docPropsVTypes">
  <Template>UTH-Slide-Theme_v2</Template>
  <TotalTime>271</TotalTime>
  <Words>851</Words>
  <Application>Microsoft Office PowerPoint</Application>
  <PresentationFormat>Widescreen</PresentationFormat>
  <Paragraphs>80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Segoe UI Black</vt:lpstr>
      <vt:lpstr>Times New Roman</vt:lpstr>
      <vt:lpstr>Wingdings</vt:lpstr>
      <vt:lpstr>UTH-Slide-Theme_v2</vt:lpstr>
      <vt:lpstr>LẬP TRÌNH MẠNG</vt:lpstr>
      <vt:lpstr>PowerPoint Presentation</vt:lpstr>
      <vt:lpstr>Nội dung</vt:lpstr>
      <vt:lpstr>1. Giới thiệu đề tài</vt:lpstr>
      <vt:lpstr>1. Giới thiệu đề tài</vt:lpstr>
      <vt:lpstr>2. Tổng quan sản phẩm</vt:lpstr>
      <vt:lpstr>2. Tổng quan sản phẩm</vt:lpstr>
      <vt:lpstr>2. Tổng quan sản phẩm</vt:lpstr>
      <vt:lpstr>2. Tổng quan sản phẩm</vt:lpstr>
      <vt:lpstr>2. Tổng quan sản phẩm</vt:lpstr>
      <vt:lpstr>2. Tổng quan sản phẩm</vt:lpstr>
      <vt:lpstr>3. Điểm mạnh và hạn chế</vt:lpstr>
      <vt:lpstr>3. Điểm mạnh và hạn chế</vt:lpstr>
      <vt:lpstr>4. Hướng phát triển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TG - Bùi Dương Thế - 2001201093</dc:creator>
  <cp:lastModifiedBy>2151150058 - Trần Trọng  Thành - KM21</cp:lastModifiedBy>
  <cp:revision>28</cp:revision>
  <dcterms:created xsi:type="dcterms:W3CDTF">2024-10-27T02:21:01Z</dcterms:created>
  <dcterms:modified xsi:type="dcterms:W3CDTF">2025-04-14T15:37:45Z</dcterms:modified>
</cp:coreProperties>
</file>